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tags/tag8.xml" ContentType="application/vnd.openxmlformats-officedocument.presentationml.tags+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ags/tag4.xml" ContentType="application/vnd.openxmlformats-officedocument.presentationml.tag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tags/tag38.xml" ContentType="application/vnd.openxmlformats-officedocument.presentationml.tags+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tags/tag16.xml" ContentType="application/vnd.openxmlformats-officedocument.presentationml.tags+xml"/>
  <Override PartName="/ppt/tags/tag27.xml" ContentType="application/vnd.openxmlformats-officedocument.presentationml.tags+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tags/tag34.xml" ContentType="application/vnd.openxmlformats-officedocument.presentationml.tags+xml"/>
  <Override PartName="/ppt/tags/tag12.xml" ContentType="application/vnd.openxmlformats-officedocument.presentationml.tags+xml"/>
  <Override PartName="/ppt/notesSlides/notesSlide7.xml" ContentType="application/vnd.openxmlformats-officedocument.presentationml.notesSlide+xml"/>
  <Override PartName="/ppt/tags/tag23.xml" ContentType="application/vnd.openxmlformats-officedocument.presentationml.tags+xml"/>
  <Override PartName="/ppt/tags/tag41.xml" ContentType="application/vnd.openxmlformats-officedocument.presentationml.tags+xml"/>
  <Override PartName="/ppt/slides/slide9.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tags/tag30.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tags/tag3.xml" ContentType="application/vnd.openxmlformats-officedocument.presentationml.tags+xml"/>
  <Override PartName="/ppt/notesSlides/notesSlide17.xml" ContentType="application/vnd.openxmlformats-officedocument.presentationml.notesSlide+xml"/>
  <Override PartName="/ppt/tags/tag39.xml" ContentType="application/vnd.openxmlformats-officedocument.presentationml.tags+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tags/tag1.xml" ContentType="application/vnd.openxmlformats-officedocument.presentationml.tags+xml"/>
  <Override PartName="/ppt/tags/tag19.xml" ContentType="application/vnd.openxmlformats-officedocument.presentationml.tags+xml"/>
  <Override PartName="/ppt/notesSlides/notesSlide15.xml" ContentType="application/vnd.openxmlformats-officedocument.presentationml.notesSlide+xml"/>
  <Override PartName="/ppt/tags/tag28.xml" ContentType="application/vnd.openxmlformats-officedocument.presentationml.tags+xml"/>
  <Override PartName="/ppt/tags/tag37.xml" ContentType="application/vnd.openxmlformats-officedocument.presentationml.tags+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tags/tag17.xml" ContentType="application/vnd.openxmlformats-officedocument.presentationml.tags+xml"/>
  <Override PartName="/ppt/notesSlides/notesSlide13.xml" ContentType="application/vnd.openxmlformats-officedocument.presentationml.notesSlide+xml"/>
  <Override PartName="/ppt/tags/tag26.xml" ContentType="application/vnd.openxmlformats-officedocument.presentationml.tags+xml"/>
  <Override PartName="/ppt/tags/tag35.xml" ContentType="application/vnd.openxmlformats-officedocument.presentationml.tags+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tags/tag15.xml" ContentType="application/vnd.openxmlformats-officedocument.presentationml.tags+xml"/>
  <Override PartName="/ppt/notesSlides/notesSlide8.xml" ContentType="application/vnd.openxmlformats-officedocument.presentationml.notesSlide+xml"/>
  <Override PartName="/ppt/notesSlides/notesSlide11.xml" ContentType="application/vnd.openxmlformats-officedocument.presentationml.notesSlide+xml"/>
  <Override PartName="/ppt/tags/tag24.xml" ContentType="application/vnd.openxmlformats-officedocument.presentationml.tags+xml"/>
  <Override PartName="/ppt/tags/tag33.xml" ContentType="application/vnd.openxmlformats-officedocument.presentationml.tags+xml"/>
  <Override PartName="/ppt/notesSlides/notesSlide20.xml" ContentType="application/vnd.openxmlformats-officedocument.presentationml.notesSlide+xml"/>
  <Override PartName="/ppt/notesSlides/notesSlide6.xml" ContentType="application/vnd.openxmlformats-officedocument.presentationml.notesSlide+xml"/>
  <Override PartName="/ppt/tags/tag13.xml" ContentType="application/vnd.openxmlformats-officedocument.presentationml.tags+xml"/>
  <Override PartName="/ppt/tags/tag22.xml" ContentType="application/vnd.openxmlformats-officedocument.presentationml.tags+xml"/>
  <Override PartName="/ppt/tags/tag31.xml" ContentType="application/vnd.openxmlformats-officedocument.presentationml.tags+xml"/>
  <Override PartName="/ppt/tags/tag40.xml" ContentType="application/vnd.openxmlformats-officedocument.presentationml.tags+xml"/>
  <Override PartName="/ppt/slides/slide8.xml" ContentType="application/vnd.openxmlformats-officedocument.presentationml.slide+xml"/>
  <Override PartName="/ppt/notesSlides/notesSlide4.xml" ContentType="application/vnd.openxmlformats-officedocument.presentationml.notesSlide+xml"/>
  <Override PartName="/ppt/tags/tag11.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tags/tag2.xml" ContentType="application/vnd.openxmlformats-officedocument.presentationml.tags+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tags/tag29.xml" ContentType="application/vnd.openxmlformats-officedocument.presentationml.tags+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tags/tag18.xml" ContentType="application/vnd.openxmlformats-officedocument.presentationml.tags+xml"/>
  <Override PartName="/ppt/notesSlides/notesSlide14.xml" ContentType="application/vnd.openxmlformats-officedocument.presentationml.notesSlide+xml"/>
  <Override PartName="/ppt/tags/tag36.xml" ContentType="application/vnd.openxmlformats-officedocument.presentationml.tags+xml"/>
  <Override PartName="/ppt/tags/tag14.xml" ContentType="application/vnd.openxmlformats-officedocument.presentationml.tags+xml"/>
  <Override PartName="/ppt/notesSlides/notesSlide9.xml" ContentType="application/vnd.openxmlformats-officedocument.presentationml.notesSlide+xml"/>
  <Override PartName="/ppt/tags/tag25.xml" ContentType="application/vnd.openxmlformats-officedocument.presentationml.tags+xml"/>
  <Override PartName="/ppt/notesSlides/notesSlide21.xml" ContentType="application/vnd.openxmlformats-officedocument.presentationml.notesSlide+xml"/>
  <Override PartName="/ppt/notesSlides/notesSlide10.xml" ContentType="application/vnd.openxmlformats-officedocument.presentationml.notesSlide+xml"/>
  <Override PartName="/ppt/tags/tag32.xml" ContentType="application/vnd.openxmlformats-officedocument.presentationml.tags+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tags/tag10.xml" ContentType="application/vnd.openxmlformats-officedocument.presentationml.tags+xml"/>
  <Override PartName="/ppt/tags/tag21.xml" ContentType="application/vnd.openxmlformats-officedocument.presentationml.tags+xml"/>
  <Override PartName="/ppt/slideMasters/slideMaster2.xml" ContentType="application/vnd.openxmlformats-officedocument.presentationml.slideMaster+xml"/>
  <Override PartName="/ppt/slides/slide28.xml" ContentType="application/vnd.openxmlformats-officedocument.presentationml.slide+xml"/>
  <Override PartName="/ppt/notesSlides/notesSlide1.xml" ContentType="application/vnd.openxmlformats-officedocument.presentationml.notesSlide+xml"/>
  <Override PartName="/ppt/tags/tag7.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1"/>
  </p:notesMasterIdLst>
  <p:sldIdLst>
    <p:sldId id="269" r:id="rId3"/>
    <p:sldId id="302" r:id="rId4"/>
    <p:sldId id="270" r:id="rId5"/>
    <p:sldId id="303" r:id="rId6"/>
    <p:sldId id="271" r:id="rId7"/>
    <p:sldId id="272" r:id="rId8"/>
    <p:sldId id="273" r:id="rId9"/>
    <p:sldId id="264" r:id="rId10"/>
    <p:sldId id="265" r:id="rId11"/>
    <p:sldId id="266" r:id="rId12"/>
    <p:sldId id="267" r:id="rId13"/>
    <p:sldId id="268" r:id="rId14"/>
    <p:sldId id="275" r:id="rId15"/>
    <p:sldId id="276" r:id="rId16"/>
    <p:sldId id="277" r:id="rId17"/>
    <p:sldId id="278" r:id="rId18"/>
    <p:sldId id="304" r:id="rId19"/>
    <p:sldId id="280" r:id="rId20"/>
    <p:sldId id="281" r:id="rId21"/>
    <p:sldId id="282" r:id="rId22"/>
    <p:sldId id="283" r:id="rId23"/>
    <p:sldId id="260" r:id="rId24"/>
    <p:sldId id="261" r:id="rId25"/>
    <p:sldId id="284" r:id="rId26"/>
    <p:sldId id="262" r:id="rId27"/>
    <p:sldId id="285" r:id="rId28"/>
    <p:sldId id="288" r:id="rId29"/>
    <p:sldId id="289" r:id="rId30"/>
    <p:sldId id="290" r:id="rId31"/>
    <p:sldId id="301" r:id="rId32"/>
    <p:sldId id="292" r:id="rId33"/>
    <p:sldId id="294" r:id="rId34"/>
    <p:sldId id="296" r:id="rId35"/>
    <p:sldId id="297" r:id="rId36"/>
    <p:sldId id="298" r:id="rId37"/>
    <p:sldId id="263" r:id="rId38"/>
    <p:sldId id="300" r:id="rId39"/>
    <p:sldId id="295"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6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627" autoAdjust="0"/>
    <p:restoredTop sz="75000" autoAdjust="0"/>
  </p:normalViewPr>
  <p:slideViewPr>
    <p:cSldViewPr snapToGrid="0" showGuides="1">
      <p:cViewPr varScale="1">
        <p:scale>
          <a:sx n="86" d="100"/>
          <a:sy n="86" d="100"/>
        </p:scale>
        <p:origin x="-1266" y="-90"/>
      </p:cViewPr>
      <p:guideLst>
        <p:guide orient="horz" pos="2160"/>
        <p:guide pos="3864"/>
      </p:guideLst>
    </p:cSldViewPr>
  </p:slideViewPr>
  <p:outlineViewPr>
    <p:cViewPr>
      <p:scale>
        <a:sx n="33" d="100"/>
        <a:sy n="33" d="100"/>
      </p:scale>
      <p:origin x="0" y="-18541"/>
    </p:cViewPr>
  </p:outlineViewPr>
  <p:notesTextViewPr>
    <p:cViewPr>
      <p:scale>
        <a:sx n="1" d="1"/>
        <a:sy n="1" d="1"/>
      </p:scale>
      <p:origin x="0" y="0"/>
    </p:cViewPr>
  </p:notesTextViewPr>
  <p:sorterViewPr>
    <p:cViewPr>
      <p:scale>
        <a:sx n="100" d="100"/>
        <a:sy n="100" d="100"/>
      </p:scale>
      <p:origin x="0" y="-9723"/>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3CD694-215B-443E-8458-7DD7E3CA90DF}" type="datetimeFigureOut">
              <a:rPr lang="en-US" smtClean="0"/>
              <a:pPr/>
              <a:t>7/3/2013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211BFB-CD59-40AA-AAF2-9947DB64BD26}" type="slidenum">
              <a:rPr lang="en-US" smtClean="0"/>
              <a:pPr/>
              <a:t>‹nr.›</a:t>
            </a:fld>
            <a:endParaRPr lang="en-US" dirty="0"/>
          </a:p>
        </p:txBody>
      </p:sp>
    </p:spTree>
    <p:extLst>
      <p:ext uri="{BB962C8B-B14F-4D97-AF65-F5344CB8AC3E}">
        <p14:creationId xmlns:p14="http://schemas.microsoft.com/office/powerpoint/2010/main" xmlns="" val="27828698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slide" Target="../slides/slide24.xml"/><Relationship Id="rId2" Type="http://schemas.openxmlformats.org/officeDocument/2006/relationships/notesMaster" Target="../notesMasters/notesMaster1.xml"/><Relationship Id="rId1" Type="http://schemas.openxmlformats.org/officeDocument/2006/relationships/tags" Target="../tags/tag24.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slide" Target="../slides/slide27.xml"/><Relationship Id="rId2" Type="http://schemas.openxmlformats.org/officeDocument/2006/relationships/notesMaster" Target="../notesMasters/notesMaster1.xml"/><Relationship Id="rId1" Type="http://schemas.openxmlformats.org/officeDocument/2006/relationships/tags" Target="../tags/tag29.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slide" Target="../slides/slide31.xml"/><Relationship Id="rId2" Type="http://schemas.openxmlformats.org/officeDocument/2006/relationships/notesMaster" Target="../notesMasters/notesMaster1.xml"/><Relationship Id="rId1" Type="http://schemas.openxmlformats.org/officeDocument/2006/relationships/tags" Target="../tags/tag4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notesMaster" Target="../notesMasters/notesMaster1.xml"/><Relationship Id="rId1" Type="http://schemas.openxmlformats.org/officeDocument/2006/relationships/tags" Target="../tags/tag2.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notesMaster" Target="../notesMasters/notesMaster1.xml"/><Relationship Id="rId1" Type="http://schemas.openxmlformats.org/officeDocument/2006/relationships/tags" Target="../tags/tag7.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notesMaster" Target="../notesMasters/notesMaster1.xml"/><Relationship Id="rId1" Type="http://schemas.openxmlformats.org/officeDocument/2006/relationships/tags" Target="../tags/tag14.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notesMaster" Target="../notesMasters/notesMaster1.xml"/><Relationship Id="rId1" Type="http://schemas.openxmlformats.org/officeDocument/2006/relationships/tags" Target="../tags/tag18.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dirty="0" err="1" smtClean="0"/>
              <a:t>Example</a:t>
            </a:r>
            <a:r>
              <a:rPr lang="nl-NL" baseline="0" dirty="0" smtClean="0"/>
              <a:t> of rats </a:t>
            </a:r>
            <a:r>
              <a:rPr lang="nl-NL" baseline="0" dirty="0" err="1" smtClean="0"/>
              <a:t>that</a:t>
            </a:r>
            <a:r>
              <a:rPr lang="nl-NL" baseline="0" dirty="0" smtClean="0"/>
              <a:t> have </a:t>
            </a:r>
            <a:r>
              <a:rPr lang="nl-NL" baseline="0" dirty="0" err="1" smtClean="0"/>
              <a:t>or</a:t>
            </a:r>
            <a:r>
              <a:rPr lang="nl-NL" baseline="0" dirty="0" smtClean="0"/>
              <a:t> have </a:t>
            </a:r>
            <a:r>
              <a:rPr lang="nl-NL" baseline="0" dirty="0" err="1" smtClean="0"/>
              <a:t>no</a:t>
            </a:r>
            <a:r>
              <a:rPr lang="nl-NL" baseline="0" dirty="0" smtClean="0"/>
              <a:t> </a:t>
            </a:r>
            <a:r>
              <a:rPr lang="nl-NL" baseline="0" dirty="0" err="1" smtClean="0"/>
              <a:t>control</a:t>
            </a:r>
            <a:r>
              <a:rPr lang="nl-NL" baseline="0" dirty="0" smtClean="0"/>
              <a:t> over shock </a:t>
            </a:r>
            <a:r>
              <a:rPr lang="nl-NL" baseline="0" dirty="0" err="1" smtClean="0"/>
              <a:t>delivered</a:t>
            </a:r>
            <a:endParaRPr lang="nl-NL" dirty="0" smtClean="0"/>
          </a:p>
          <a:p>
            <a:endParaRPr lang="nl-NL" dirty="0"/>
          </a:p>
        </p:txBody>
      </p:sp>
      <p:sp>
        <p:nvSpPr>
          <p:cNvPr id="4" name="Tijdelijke aanduiding voor dianummer 3"/>
          <p:cNvSpPr>
            <a:spLocks noGrp="1"/>
          </p:cNvSpPr>
          <p:nvPr>
            <p:ph type="sldNum" sz="quarter" idx="10"/>
          </p:nvPr>
        </p:nvSpPr>
        <p:spPr/>
        <p:txBody>
          <a:bodyPr/>
          <a:lstStyle/>
          <a:p>
            <a:fld id="{25211BFB-CD59-40AA-AAF2-9947DB64BD26}" type="slidenum">
              <a:rPr lang="en-US" smtClean="0"/>
              <a:pPr/>
              <a:t>3</a:t>
            </a:fld>
            <a:endParaRPr lang="en-US" dirty="0"/>
          </a:p>
        </p:txBody>
      </p:sp>
    </p:spTree>
    <p:extLst>
      <p:ext uri="{BB962C8B-B14F-4D97-AF65-F5344CB8AC3E}">
        <p14:creationId xmlns:p14="http://schemas.microsoft.com/office/powerpoint/2010/main" xmlns="" val="17581850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25 min</a:t>
            </a:r>
            <a:endParaRPr lang="en-US" dirty="0"/>
          </a:p>
        </p:txBody>
      </p:sp>
      <p:sp>
        <p:nvSpPr>
          <p:cNvPr id="4" name="Slide Number Placeholder 3"/>
          <p:cNvSpPr>
            <a:spLocks noGrp="1"/>
          </p:cNvSpPr>
          <p:nvPr>
            <p:ph type="sldNum" sz="quarter" idx="10"/>
          </p:nvPr>
        </p:nvSpPr>
        <p:spPr/>
        <p:txBody>
          <a:bodyPr/>
          <a:lstStyle/>
          <a:p>
            <a:fld id="{25211BFB-CD59-40AA-AAF2-9947DB64BD26}" type="slidenum">
              <a:rPr lang="en-US" smtClean="0"/>
              <a:pPr/>
              <a:t>19</a:t>
            </a:fld>
            <a:endParaRPr lang="en-US" dirty="0"/>
          </a:p>
        </p:txBody>
      </p:sp>
    </p:spTree>
    <p:extLst>
      <p:ext uri="{BB962C8B-B14F-4D97-AF65-F5344CB8AC3E}">
        <p14:creationId xmlns:p14="http://schemas.microsoft.com/office/powerpoint/2010/main" xmlns="" val="18364322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smtClean="0"/>
              <a:t>10 min</a:t>
            </a:r>
            <a:endParaRPr lang="nl-NL" dirty="0"/>
          </a:p>
        </p:txBody>
      </p:sp>
      <p:sp>
        <p:nvSpPr>
          <p:cNvPr id="4" name="Tijdelijke aanduiding voor dianummer 3"/>
          <p:cNvSpPr>
            <a:spLocks noGrp="1"/>
          </p:cNvSpPr>
          <p:nvPr>
            <p:ph type="sldNum" sz="quarter" idx="10"/>
          </p:nvPr>
        </p:nvSpPr>
        <p:spPr/>
        <p:txBody>
          <a:bodyPr/>
          <a:lstStyle/>
          <a:p>
            <a:fld id="{25211BFB-CD59-40AA-AAF2-9947DB64BD26}" type="slidenum">
              <a:rPr lang="en-US" smtClean="0"/>
              <a:pPr/>
              <a:t>21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E3DD140-7BB8-4C39-B8DF-44AD335C0B98}" type="slidenum">
              <a:rPr lang="en-US" smtClean="0"/>
              <a:pPr/>
              <a:t>22</a:t>
            </a:fld>
            <a:endParaRPr lang="en-US" dirty="0"/>
          </a:p>
        </p:txBody>
      </p:sp>
    </p:spTree>
    <p:extLst>
      <p:ext uri="{BB962C8B-B14F-4D97-AF65-F5344CB8AC3E}">
        <p14:creationId xmlns:p14="http://schemas.microsoft.com/office/powerpoint/2010/main" xmlns="" val="26902201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6538FC-FF75-44BD-86B2-75A971982ED8}" type="slidenum">
              <a:rPr lang="en-US" smtClean="0"/>
              <a:pPr/>
              <a:t>23</a:t>
            </a:fld>
            <a:endParaRPr lang="en-US" dirty="0"/>
          </a:p>
        </p:txBody>
      </p:sp>
    </p:spTree>
    <p:extLst>
      <p:ext uri="{BB962C8B-B14F-4D97-AF65-F5344CB8AC3E}">
        <p14:creationId xmlns:p14="http://schemas.microsoft.com/office/powerpoint/2010/main" xmlns="" val="30154631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BD96C86-6672-4D24-AA15-8BA9F761617E}" type="slidenum">
              <a:rPr lang="en-US" smtClean="0"/>
              <a:pPr/>
              <a:t>24</a:t>
            </a:fld>
            <a:endParaRPr lang="en-US" dirty="0"/>
          </a:p>
        </p:txBody>
      </p:sp>
    </p:spTree>
    <p:extLst>
      <p:ext uri="{BB962C8B-B14F-4D97-AF65-F5344CB8AC3E}">
        <p14:creationId xmlns:p14="http://schemas.microsoft.com/office/powerpoint/2010/main" xmlns="" val="42549693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Attack</a:t>
            </a:r>
            <a:r>
              <a:rPr lang="en-US" baseline="0" dirty="0" smtClean="0"/>
              <a:t> vs collapse—what is harder for you?</a:t>
            </a:r>
            <a:endParaRPr lang="en-US" dirty="0"/>
          </a:p>
        </p:txBody>
      </p:sp>
      <p:sp>
        <p:nvSpPr>
          <p:cNvPr id="4" name="Slide Number Placeholder 3"/>
          <p:cNvSpPr>
            <a:spLocks noGrp="1"/>
          </p:cNvSpPr>
          <p:nvPr>
            <p:ph type="sldNum" sz="quarter" idx="10"/>
          </p:nvPr>
        </p:nvSpPr>
        <p:spPr/>
        <p:txBody>
          <a:bodyPr/>
          <a:lstStyle/>
          <a:p>
            <a:fld id="{186538FC-FF75-44BD-86B2-75A971982ED8}" type="slidenum">
              <a:rPr lang="en-US" smtClean="0"/>
              <a:pPr/>
              <a:t>25</a:t>
            </a:fld>
            <a:endParaRPr lang="en-US" dirty="0"/>
          </a:p>
        </p:txBody>
      </p:sp>
    </p:spTree>
    <p:extLst>
      <p:ext uri="{BB962C8B-B14F-4D97-AF65-F5344CB8AC3E}">
        <p14:creationId xmlns:p14="http://schemas.microsoft.com/office/powerpoint/2010/main" xmlns="" val="2451965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3DD140-7BB8-4C39-B8DF-44AD335C0B98}" type="slidenum">
              <a:rPr lang="en-US" smtClean="0">
                <a:solidFill>
                  <a:srgbClr val="000000"/>
                </a:solidFill>
              </a:rPr>
              <a:pPr/>
              <a:t>26</a:t>
            </a:fld>
            <a:endParaRPr lang="en-US" dirty="0">
              <a:solidFill>
                <a:srgbClr val="000000"/>
              </a:solidFill>
            </a:endParaRPr>
          </a:p>
        </p:txBody>
      </p:sp>
    </p:spTree>
    <p:extLst>
      <p:ext uri="{BB962C8B-B14F-4D97-AF65-F5344CB8AC3E}">
        <p14:creationId xmlns:p14="http://schemas.microsoft.com/office/powerpoint/2010/main" xmlns="" val="21985695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normAutofit/>
          </a:bodyPr>
          <a:lstStyle/>
          <a:p>
            <a:r>
              <a:rPr lang="en-US" dirty="0" smtClean="0"/>
              <a:t>Basic mindfulness/functional contextualist stance.  </a:t>
            </a:r>
          </a:p>
          <a:p>
            <a:endParaRPr lang="en-US" dirty="0" smtClean="0"/>
          </a:p>
          <a:p>
            <a:r>
              <a:rPr lang="en-US" dirty="0" smtClean="0"/>
              <a:t>Breakfast, irritation as remember interaction, thinking ahead dread , judge self, noise outside, planning, noise again, planning, pain, itch, tingle</a:t>
            </a:r>
            <a:endParaRPr lang="en-US" dirty="0"/>
          </a:p>
        </p:txBody>
      </p:sp>
      <p:sp>
        <p:nvSpPr>
          <p:cNvPr id="4" name="Slide Number Placeholder 3"/>
          <p:cNvSpPr>
            <a:spLocks noGrp="1"/>
          </p:cNvSpPr>
          <p:nvPr>
            <p:ph type="sldNum" sz="quarter" idx="10"/>
          </p:nvPr>
        </p:nvSpPr>
        <p:spPr/>
        <p:txBody>
          <a:bodyPr/>
          <a:lstStyle/>
          <a:p>
            <a:fld id="{186538FC-FF75-44BD-86B2-75A971982ED8}" type="slidenum">
              <a:rPr lang="en-US" smtClean="0"/>
              <a:pPr/>
              <a:t>27</a:t>
            </a:fld>
            <a:endParaRPr lang="en-US" dirty="0"/>
          </a:p>
        </p:txBody>
      </p:sp>
    </p:spTree>
    <p:extLst>
      <p:ext uri="{BB962C8B-B14F-4D97-AF65-F5344CB8AC3E}">
        <p14:creationId xmlns:p14="http://schemas.microsoft.com/office/powerpoint/2010/main" xmlns="" val="22757578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7A1838-E6AB-416E-9F24-1BDE3DB64D7E}" type="slidenum">
              <a:rPr lang="en-US"/>
              <a:pPr/>
              <a:t>28</a:t>
            </a:fld>
            <a:endParaRPr lang="en-US" dirty="0"/>
          </a:p>
        </p:txBody>
      </p:sp>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xmlns="" val="13536914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5AB93A-1FBC-49F6-BAC7-86FA6226200A}" type="slidenum">
              <a:rPr lang="en-US"/>
              <a:pPr/>
              <a:t>29</a:t>
            </a:fld>
            <a:endParaRPr lang="en-US" dirty="0"/>
          </a:p>
        </p:txBody>
      </p:sp>
      <p:sp>
        <p:nvSpPr>
          <p:cNvPr id="149506" name="Rectangle 2"/>
          <p:cNvSpPr>
            <a:spLocks noGrp="1" noRot="1" noChangeAspect="1" noChangeArrowheads="1" noTextEdit="1"/>
          </p:cNvSpPr>
          <p:nvPr>
            <p:ph type="sldImg"/>
          </p:nvPr>
        </p:nvSpPr>
        <p:spPr>
          <a:ln/>
        </p:spPr>
      </p:sp>
      <p:sp>
        <p:nvSpPr>
          <p:cNvPr id="14950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xmlns="" val="19205916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25211BFB-CD59-40AA-AAF2-9947DB64BD26}" type="slidenum">
              <a:rPr lang="en-US" smtClean="0"/>
              <a:pPr/>
              <a:t>6</a:t>
            </a:fld>
            <a:endParaRPr lang="en-US" dirty="0"/>
          </a:p>
        </p:txBody>
      </p:sp>
    </p:spTree>
    <p:extLst>
      <p:ext uri="{BB962C8B-B14F-4D97-AF65-F5344CB8AC3E}">
        <p14:creationId xmlns:p14="http://schemas.microsoft.com/office/powerpoint/2010/main" xmlns="" val="9698443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5AB93A-1FBC-49F6-BAC7-86FA6226200A}" type="slidenum">
              <a:rPr lang="en-US"/>
              <a:pPr/>
              <a:t>30</a:t>
            </a:fld>
            <a:endParaRPr lang="en-US" dirty="0"/>
          </a:p>
        </p:txBody>
      </p:sp>
      <p:sp>
        <p:nvSpPr>
          <p:cNvPr id="149506" name="Rectangle 2"/>
          <p:cNvSpPr>
            <a:spLocks noGrp="1" noRot="1" noChangeAspect="1" noChangeArrowheads="1" noTextEdit="1"/>
          </p:cNvSpPr>
          <p:nvPr>
            <p:ph type="sldImg"/>
          </p:nvPr>
        </p:nvSpPr>
        <p:spPr>
          <a:ln/>
        </p:spPr>
      </p:sp>
      <p:sp>
        <p:nvSpPr>
          <p:cNvPr id="14950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xmlns="" val="15323844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D1C4BE9-55D9-472A-AB6B-572022E82D3E}" type="slidenum">
              <a:rPr lang="en-US"/>
              <a:pPr/>
              <a:t>31</a:t>
            </a:fld>
            <a:endParaRPr lang="en-US" dirty="0"/>
          </a:p>
        </p:txBody>
      </p:sp>
      <p:sp>
        <p:nvSpPr>
          <p:cNvPr id="204802" name="Rectangle 2"/>
          <p:cNvSpPr>
            <a:spLocks noGrp="1" noRot="1" noChangeAspect="1" noChangeArrowheads="1" noTextEdit="1"/>
          </p:cNvSpPr>
          <p:nvPr>
            <p:ph type="sldImg"/>
          </p:nvPr>
        </p:nvSpPr>
        <p:spPr>
          <a:ln/>
        </p:spPr>
      </p:sp>
      <p:sp>
        <p:nvSpPr>
          <p:cNvPr id="204803" name="Rectangle 3"/>
          <p:cNvSpPr>
            <a:spLocks noGrp="1" noChangeArrowheads="1"/>
          </p:cNvSpPr>
          <p:nvPr>
            <p:ph type="body" idx="1"/>
            <p:custDataLst>
              <p:tags r:id="rId1"/>
            </p:custDataLst>
          </p:nvPr>
        </p:nvSpPr>
        <p:spPr/>
        <p:txBody>
          <a:bodyPr/>
          <a:lstStyle/>
          <a:p>
            <a:r>
              <a:rPr lang="en-US" dirty="0" smtClean="0"/>
              <a:t>Active passivity. So </a:t>
            </a:r>
            <a:r>
              <a:rPr lang="en-US" dirty="0"/>
              <a:t>if we go back to the beginning of this sequence, the client says…in a tight constricted mildly complaining tone of voice. Les Greenberg calls this kind of complaining/whine tone of voice a ‘voice of protest’ where sadness and anger are blended, not differentiated, and consequently neither action urge really comes to full strength.  The action urge of sadness is to withdraw, retreat into self, the action urge of anger to move forward and attack with action, and when they both fire together to it feels like it fizzles or dissipates, like you’re tied in knots, somehow neither emotion serves its organizing-us-to-act function.  Being influenced by Les’ work on emotion focused therapy and by ideas of how normal emotions function to regulate us, I’ve been trying to work with this through validation of emotion.  Alternately validating sadness and validating irritation, trying to amplify, read, substantiate, help the client be mindful of whichever he is feeling in that moment.  Then the action urges get stronger and sometimes naturally lead to what is needed (i.e., anger-take action, sadness-mourn, seek comfort). </a:t>
            </a:r>
            <a:endParaRPr lang="en-US" dirty="0" smtClean="0"/>
          </a:p>
          <a:p>
            <a:r>
              <a:rPr lang="en-US" dirty="0" smtClean="0"/>
              <a:t>But the client isn’t the only one entering with this history.</a:t>
            </a:r>
          </a:p>
          <a:p>
            <a:r>
              <a:rPr lang="en-US" dirty="0" smtClean="0"/>
              <a:t>Therapist habit to block against/fight/change when see passivity</a:t>
            </a:r>
            <a:endParaRPr lang="en-US" dirty="0"/>
          </a:p>
        </p:txBody>
      </p:sp>
    </p:spTree>
    <p:extLst>
      <p:ext uri="{BB962C8B-B14F-4D97-AF65-F5344CB8AC3E}">
        <p14:creationId xmlns:p14="http://schemas.microsoft.com/office/powerpoint/2010/main" xmlns="" val="33661989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FE768B-14D0-47EA-8934-92703E48D64C}" type="slidenum">
              <a:rPr lang="en-US" smtClean="0"/>
              <a:pPr/>
              <a:t>32</a:t>
            </a:fld>
            <a:endParaRPr lang="en-US" dirty="0"/>
          </a:p>
        </p:txBody>
      </p:sp>
    </p:spTree>
    <p:extLst>
      <p:ext uri="{BB962C8B-B14F-4D97-AF65-F5344CB8AC3E}">
        <p14:creationId xmlns:p14="http://schemas.microsoft.com/office/powerpoint/2010/main" xmlns="" val="171818655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FE768B-14D0-47EA-8934-92703E48D64C}" type="slidenum">
              <a:rPr lang="en-US" smtClean="0"/>
              <a:pPr/>
              <a:t>33</a:t>
            </a:fld>
            <a:endParaRPr lang="en-US" dirty="0"/>
          </a:p>
        </p:txBody>
      </p:sp>
    </p:spTree>
    <p:extLst>
      <p:ext uri="{BB962C8B-B14F-4D97-AF65-F5344CB8AC3E}">
        <p14:creationId xmlns:p14="http://schemas.microsoft.com/office/powerpoint/2010/main" xmlns="" val="171818655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endParaRPr lang="en-US" sz="1200" b="0" i="0" u="none" strike="noStrike" kern="1200" baseline="0" dirty="0" smtClean="0">
              <a:solidFill>
                <a:schemeClr val="tx1"/>
              </a:solidFill>
              <a:latin typeface="+mn-lt"/>
              <a:ea typeface="+mn-ea"/>
              <a:cs typeface="+mn-cs"/>
            </a:endParaRPr>
          </a:p>
          <a:p>
            <a:r>
              <a:rPr lang="en-US" dirty="0" smtClean="0"/>
              <a:t>Try</a:t>
            </a:r>
            <a:r>
              <a:rPr lang="en-US" baseline="0" dirty="0" smtClean="0"/>
              <a:t> any line you liked</a:t>
            </a:r>
            <a:endParaRPr lang="en-US" dirty="0"/>
          </a:p>
        </p:txBody>
      </p:sp>
      <p:sp>
        <p:nvSpPr>
          <p:cNvPr id="4" name="Slide Number Placeholder 3"/>
          <p:cNvSpPr>
            <a:spLocks noGrp="1"/>
          </p:cNvSpPr>
          <p:nvPr>
            <p:ph type="sldNum" sz="quarter" idx="10"/>
          </p:nvPr>
        </p:nvSpPr>
        <p:spPr/>
        <p:txBody>
          <a:bodyPr/>
          <a:lstStyle/>
          <a:p>
            <a:fld id="{3DFE768B-14D0-47EA-8934-92703E48D64C}" type="slidenum">
              <a:rPr lang="en-US" smtClean="0"/>
              <a:pPr/>
              <a:t>34</a:t>
            </a:fld>
            <a:endParaRPr lang="en-US" dirty="0"/>
          </a:p>
        </p:txBody>
      </p:sp>
    </p:spTree>
    <p:extLst>
      <p:ext uri="{BB962C8B-B14F-4D97-AF65-F5344CB8AC3E}">
        <p14:creationId xmlns:p14="http://schemas.microsoft.com/office/powerpoint/2010/main" xmlns="" val="119897643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FE768B-14D0-47EA-8934-92703E48D64C}" type="slidenum">
              <a:rPr lang="en-US" smtClean="0"/>
              <a:pPr/>
              <a:t>35</a:t>
            </a:fld>
            <a:endParaRPr lang="en-US" dirty="0"/>
          </a:p>
        </p:txBody>
      </p:sp>
    </p:spTree>
    <p:extLst>
      <p:ext uri="{BB962C8B-B14F-4D97-AF65-F5344CB8AC3E}">
        <p14:creationId xmlns:p14="http://schemas.microsoft.com/office/powerpoint/2010/main" xmlns="" val="11197812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hangingPunct="0"/>
            <a:r>
              <a:rPr lang="en-US" sz="1200" b="1" kern="1200" dirty="0" smtClean="0">
                <a:solidFill>
                  <a:schemeClr val="tx1"/>
                </a:solidFill>
                <a:effectLst/>
                <a:latin typeface="Arial" charset="0"/>
                <a:ea typeface="+mn-ea"/>
                <a:cs typeface="+mn-cs"/>
              </a:rPr>
              <a:t>E1 T uses explicit but non-protocol-based INFORMAL EXPOSURE procedures to expose C to unjustified affect and block dysfunctional behavior or avoidance (Score 0-5) [requires explicit statement by T]</a:t>
            </a:r>
          </a:p>
          <a:p>
            <a:r>
              <a:rPr lang="en-US" sz="1200" b="1" u="sng" kern="1200" dirty="0" smtClean="0">
                <a:solidFill>
                  <a:schemeClr val="tx1"/>
                </a:solidFill>
                <a:effectLst/>
                <a:latin typeface="Arial" charset="0"/>
                <a:ea typeface="+mn-ea"/>
                <a:cs typeface="+mn-cs"/>
              </a:rPr>
              <a:t>Anti-DBT</a:t>
            </a:r>
          </a:p>
          <a:p>
            <a:pPr hangingPunct="0"/>
            <a:r>
              <a:rPr lang="en-US" sz="1200" b="1" u="sng" kern="1200" dirty="0" smtClean="0">
                <a:solidFill>
                  <a:schemeClr val="tx1"/>
                </a:solidFill>
                <a:effectLst/>
                <a:latin typeface="Arial" charset="0"/>
                <a:ea typeface="+mn-ea"/>
                <a:cs typeface="+mn-cs"/>
              </a:rPr>
              <a:t>___</a:t>
            </a:r>
            <a:r>
              <a:rPr lang="en-US" sz="1200" b="1" kern="1200" dirty="0" smtClean="0">
                <a:solidFill>
                  <a:schemeClr val="tx1"/>
                </a:solidFill>
                <a:effectLst/>
                <a:latin typeface="Arial" charset="0"/>
                <a:ea typeface="+mn-ea"/>
                <a:cs typeface="+mn-cs"/>
              </a:rPr>
              <a:t>T exposes to wrong cue</a:t>
            </a:r>
          </a:p>
          <a:p>
            <a:pPr hangingPunct="0"/>
            <a:r>
              <a:rPr lang="en-US" sz="1200" b="1" u="sng" kern="1200" dirty="0" smtClean="0">
                <a:solidFill>
                  <a:schemeClr val="tx1"/>
                </a:solidFill>
                <a:effectLst/>
                <a:latin typeface="Arial" charset="0"/>
                <a:ea typeface="+mn-ea"/>
                <a:cs typeface="+mn-cs"/>
              </a:rPr>
              <a:t>___</a:t>
            </a:r>
            <a:r>
              <a:rPr lang="en-US" sz="1200" b="1" kern="1200" dirty="0" smtClean="0">
                <a:solidFill>
                  <a:schemeClr val="tx1"/>
                </a:solidFill>
                <a:effectLst/>
                <a:latin typeface="Arial" charset="0"/>
                <a:ea typeface="+mn-ea"/>
                <a:cs typeface="+mn-cs"/>
              </a:rPr>
              <a:t>T stops exposure before arousal plateaus</a:t>
            </a:r>
          </a:p>
          <a:p>
            <a:pPr hangingPunct="0"/>
            <a:r>
              <a:rPr lang="en-US" sz="1200" b="1" kern="1200" dirty="0" smtClean="0">
                <a:solidFill>
                  <a:schemeClr val="tx1"/>
                </a:solidFill>
                <a:effectLst/>
                <a:latin typeface="Arial" charset="0"/>
                <a:ea typeface="+mn-ea"/>
                <a:cs typeface="+mn-cs"/>
              </a:rPr>
              <a:t>___T fails to expose when started or needed.</a:t>
            </a:r>
          </a:p>
          <a:p>
            <a:r>
              <a:rPr lang="en-US" sz="1200" b="1" u="sng" kern="1200" dirty="0" smtClean="0">
                <a:solidFill>
                  <a:schemeClr val="tx1"/>
                </a:solidFill>
                <a:effectLst/>
                <a:latin typeface="Arial" charset="0"/>
                <a:ea typeface="+mn-ea"/>
                <a:cs typeface="+mn-cs"/>
              </a:rPr>
              <a:t>Upgrades</a:t>
            </a:r>
          </a:p>
          <a:p>
            <a:pPr hangingPunct="0"/>
            <a:r>
              <a:rPr lang="en-US" sz="1200" b="1" kern="1200" dirty="0" smtClean="0">
                <a:solidFill>
                  <a:schemeClr val="tx1"/>
                </a:solidFill>
                <a:effectLst/>
                <a:latin typeface="Arial" charset="0"/>
                <a:ea typeface="+mn-ea"/>
                <a:cs typeface="+mn-cs"/>
              </a:rPr>
              <a:t>(1)____ T EXPLICITLY EXPOSES C TO EMOTION CUES  in session (e.g., imaginal exposure, engaging in behaviors known to elicit unjustified emotions, role-play, eliciting new behavior, opposite action) </a:t>
            </a:r>
          </a:p>
          <a:p>
            <a:pPr hangingPunct="0"/>
            <a:r>
              <a:rPr lang="en-US" sz="1200" b="1" kern="1200" dirty="0" smtClean="0">
                <a:solidFill>
                  <a:schemeClr val="tx1"/>
                </a:solidFill>
                <a:effectLst/>
                <a:latin typeface="Arial" charset="0"/>
                <a:ea typeface="+mn-ea"/>
                <a:cs typeface="+mn-cs"/>
              </a:rPr>
              <a:t>(2)____ T CONTINUES EXPOSURE   to emotion cue until C’s emotion starts to come down</a:t>
            </a:r>
          </a:p>
          <a:p>
            <a:pPr hangingPunct="0"/>
            <a:r>
              <a:rPr lang="en-US" sz="1200" b="1" kern="1200" dirty="0" smtClean="0">
                <a:solidFill>
                  <a:schemeClr val="tx1"/>
                </a:solidFill>
                <a:effectLst/>
                <a:latin typeface="Arial" charset="0"/>
                <a:ea typeface="+mn-ea"/>
                <a:cs typeface="+mn-cs"/>
              </a:rPr>
              <a:t>(3)____ T BLOCKS ACTION TENDENCIES  associated with C's problem emotions.</a:t>
            </a:r>
          </a:p>
          <a:p>
            <a:r>
              <a:rPr lang="en-US" sz="1200" b="1" kern="1200" dirty="0" smtClean="0">
                <a:solidFill>
                  <a:schemeClr val="tx1"/>
                </a:solidFill>
                <a:effectLst/>
                <a:latin typeface="Arial" charset="0"/>
                <a:ea typeface="+mn-ea"/>
                <a:cs typeface="+mn-cs"/>
              </a:rPr>
              <a:t>a&gt;___ T prevents C from engaging in emotional avoidance.</a:t>
            </a:r>
          </a:p>
          <a:p>
            <a:r>
              <a:rPr lang="en-US" sz="1200" b="1" kern="1200" dirty="0" smtClean="0">
                <a:solidFill>
                  <a:schemeClr val="tx1"/>
                </a:solidFill>
                <a:effectLst/>
                <a:latin typeface="Arial" charset="0"/>
                <a:ea typeface="+mn-ea"/>
                <a:cs typeface="+mn-cs"/>
              </a:rPr>
              <a:t>b&gt;___ T blocks C's tendency to escape/avoid when feeling afraid.</a:t>
            </a:r>
          </a:p>
          <a:p>
            <a:r>
              <a:rPr lang="en-US" sz="1200" b="1" kern="1200" dirty="0" smtClean="0">
                <a:solidFill>
                  <a:schemeClr val="tx1"/>
                </a:solidFill>
                <a:effectLst/>
                <a:latin typeface="Arial" charset="0"/>
                <a:ea typeface="+mn-ea"/>
                <a:cs typeface="+mn-cs"/>
              </a:rPr>
              <a:t>c&gt;___ T blocks C's tendency to hide or withdraw when feeling shame.</a:t>
            </a:r>
          </a:p>
          <a:p>
            <a:r>
              <a:rPr lang="en-US" sz="1200" b="1" kern="1200" dirty="0" smtClean="0">
                <a:solidFill>
                  <a:schemeClr val="tx1"/>
                </a:solidFill>
                <a:effectLst/>
                <a:latin typeface="Arial" charset="0"/>
                <a:ea typeface="+mn-ea"/>
                <a:cs typeface="+mn-cs"/>
              </a:rPr>
              <a:t>d&gt;___ T blocks C's tendency to repair or self-punish when feeling unjustified guilt.</a:t>
            </a:r>
          </a:p>
          <a:p>
            <a:r>
              <a:rPr lang="en-US" sz="1200" b="1" kern="1200" dirty="0" smtClean="0">
                <a:solidFill>
                  <a:schemeClr val="tx1"/>
                </a:solidFill>
                <a:effectLst/>
                <a:latin typeface="Arial" charset="0"/>
                <a:ea typeface="+mn-ea"/>
                <a:cs typeface="+mn-cs"/>
              </a:rPr>
              <a:t>e&gt;___ T blocks C's tendency to hostile and aggressive responses; </a:t>
            </a:r>
          </a:p>
          <a:p>
            <a:r>
              <a:rPr lang="en-US" sz="1200" b="1" kern="1200" dirty="0" smtClean="0">
                <a:solidFill>
                  <a:schemeClr val="tx1"/>
                </a:solidFill>
                <a:effectLst/>
                <a:latin typeface="Arial" charset="0"/>
                <a:ea typeface="+mn-ea"/>
                <a:cs typeface="+mn-cs"/>
              </a:rPr>
              <a:t>f&gt;___ T blocks active-passivity.</a:t>
            </a:r>
          </a:p>
          <a:p>
            <a:pPr hangingPunct="0"/>
            <a:r>
              <a:rPr lang="en-US" sz="1200" b="1" kern="1200" dirty="0" smtClean="0">
                <a:solidFill>
                  <a:schemeClr val="tx1"/>
                </a:solidFill>
                <a:effectLst/>
                <a:latin typeface="Arial" charset="0"/>
                <a:ea typeface="+mn-ea"/>
                <a:cs typeface="+mn-cs"/>
              </a:rPr>
              <a:t>(4)____ T ENHANCES C's SENSE OF CONTROL  over adverse emotional situations.</a:t>
            </a:r>
          </a:p>
          <a:p>
            <a:r>
              <a:rPr lang="en-US" sz="1200" b="1" kern="1200" dirty="0" smtClean="0">
                <a:solidFill>
                  <a:schemeClr val="tx1"/>
                </a:solidFill>
                <a:effectLst/>
                <a:latin typeface="Arial" charset="0"/>
                <a:ea typeface="+mn-ea"/>
                <a:cs typeface="+mn-cs"/>
              </a:rPr>
              <a:t>a&gt;___ T designs exposure treatment collaboratively with C.</a:t>
            </a:r>
          </a:p>
          <a:p>
            <a:r>
              <a:rPr lang="en-US" sz="1200" b="1" kern="1200" dirty="0" smtClean="0">
                <a:solidFill>
                  <a:schemeClr val="tx1"/>
                </a:solidFill>
                <a:effectLst/>
                <a:latin typeface="Arial" charset="0"/>
                <a:ea typeface="+mn-ea"/>
                <a:cs typeface="+mn-cs"/>
              </a:rPr>
              <a:t>b&gt;___ T instructs C at that he/she has ultimate control over stimuli and can end exposure at any time.</a:t>
            </a:r>
          </a:p>
          <a:p>
            <a:r>
              <a:rPr lang="en-US" sz="1200" b="1" kern="1200" dirty="0" smtClean="0">
                <a:solidFill>
                  <a:schemeClr val="tx1"/>
                </a:solidFill>
                <a:effectLst/>
                <a:latin typeface="Arial" charset="0"/>
                <a:ea typeface="+mn-ea"/>
                <a:cs typeface="+mn-cs"/>
              </a:rPr>
              <a:t>c&gt;___ T gets C to collaborate in staying in emotional stimulus condition as long as possible.</a:t>
            </a:r>
          </a:p>
          <a:p>
            <a:r>
              <a:rPr lang="en-US" sz="1200" b="1" kern="1200" dirty="0" smtClean="0">
                <a:solidFill>
                  <a:schemeClr val="tx1"/>
                </a:solidFill>
                <a:effectLst/>
                <a:latin typeface="Arial" charset="0"/>
                <a:ea typeface="+mn-ea"/>
                <a:cs typeface="+mn-cs"/>
              </a:rPr>
              <a:t>d&gt;___ T helps C leave or escape situations voluntarily instead of automatically.</a:t>
            </a:r>
          </a:p>
          <a:p>
            <a:r>
              <a:rPr lang="en-US" sz="1200" b="1" kern="1200" dirty="0" smtClean="0">
                <a:solidFill>
                  <a:schemeClr val="tx1"/>
                </a:solidFill>
                <a:effectLst/>
                <a:latin typeface="Arial" charset="0"/>
                <a:ea typeface="+mn-ea"/>
                <a:cs typeface="+mn-cs"/>
              </a:rPr>
              <a:t> </a:t>
            </a:r>
          </a:p>
          <a:p>
            <a:endParaRPr lang="en-US" dirty="0"/>
          </a:p>
        </p:txBody>
      </p:sp>
      <p:sp>
        <p:nvSpPr>
          <p:cNvPr id="4" name="Slide Number Placeholder 3"/>
          <p:cNvSpPr>
            <a:spLocks noGrp="1"/>
          </p:cNvSpPr>
          <p:nvPr>
            <p:ph type="sldNum" sz="quarter" idx="10"/>
          </p:nvPr>
        </p:nvSpPr>
        <p:spPr/>
        <p:txBody>
          <a:bodyPr/>
          <a:lstStyle/>
          <a:p>
            <a:fld id="{7E3DD140-7BB8-4C39-B8DF-44AD335C0B98}" type="slidenum">
              <a:rPr lang="en-US" smtClean="0"/>
              <a:pPr/>
              <a:t>36</a:t>
            </a:fld>
            <a:endParaRPr lang="en-US" dirty="0"/>
          </a:p>
        </p:txBody>
      </p:sp>
    </p:spTree>
    <p:extLst>
      <p:ext uri="{BB962C8B-B14F-4D97-AF65-F5344CB8AC3E}">
        <p14:creationId xmlns:p14="http://schemas.microsoft.com/office/powerpoint/2010/main" xmlns="" val="274002250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 </a:t>
            </a:r>
          </a:p>
          <a:p>
            <a:r>
              <a:rPr lang="en-US" dirty="0" smtClean="0"/>
              <a:t>Client finds it very hard to tolerate other being unhappy.</a:t>
            </a:r>
          </a:p>
          <a:p>
            <a:endParaRPr lang="en-US" dirty="0" smtClean="0"/>
          </a:p>
          <a:p>
            <a:r>
              <a:rPr lang="en-US" dirty="0" smtClean="0"/>
              <a:t>Inviting being mindful…blocking avoidance…</a:t>
            </a:r>
          </a:p>
          <a:p>
            <a:endParaRPr lang="en-US" dirty="0" smtClean="0"/>
          </a:p>
          <a:p>
            <a:r>
              <a:rPr lang="en-US" dirty="0" smtClean="0"/>
              <a:t>Normalizing and reassurance can strengthen some problem behaviors…</a:t>
            </a:r>
          </a:p>
          <a:p>
            <a:endParaRPr lang="en-US" dirty="0"/>
          </a:p>
        </p:txBody>
      </p:sp>
      <p:sp>
        <p:nvSpPr>
          <p:cNvPr id="4" name="Slide Number Placeholder 3"/>
          <p:cNvSpPr>
            <a:spLocks noGrp="1"/>
          </p:cNvSpPr>
          <p:nvPr>
            <p:ph type="sldNum" sz="quarter" idx="10"/>
          </p:nvPr>
        </p:nvSpPr>
        <p:spPr/>
        <p:txBody>
          <a:bodyPr/>
          <a:lstStyle/>
          <a:p>
            <a:fld id="{3DFE768B-14D0-47EA-8934-92703E48D64C}" type="slidenum">
              <a:rPr lang="en-US" smtClean="0"/>
              <a:pPr/>
              <a:t>37</a:t>
            </a:fld>
            <a:endParaRPr lang="en-US" dirty="0"/>
          </a:p>
        </p:txBody>
      </p:sp>
    </p:spTree>
    <p:extLst>
      <p:ext uri="{BB962C8B-B14F-4D97-AF65-F5344CB8AC3E}">
        <p14:creationId xmlns:p14="http://schemas.microsoft.com/office/powerpoint/2010/main" xmlns="" val="114579064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FE768B-14D0-47EA-8934-92703E48D64C}" type="slidenum">
              <a:rPr lang="en-US" smtClean="0"/>
              <a:pPr/>
              <a:t>38</a:t>
            </a:fld>
            <a:endParaRPr lang="en-US" dirty="0"/>
          </a:p>
        </p:txBody>
      </p:sp>
    </p:spTree>
    <p:extLst>
      <p:ext uri="{BB962C8B-B14F-4D97-AF65-F5344CB8AC3E}">
        <p14:creationId xmlns:p14="http://schemas.microsoft.com/office/powerpoint/2010/main" xmlns="" val="17181865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pairs, sit opposite. Decide 1</a:t>
            </a:r>
            <a:r>
              <a:rPr lang="en-US" baseline="30000" dirty="0" smtClean="0"/>
              <a:t>st</a:t>
            </a:r>
            <a:r>
              <a:rPr lang="en-US" dirty="0" smtClean="0"/>
              <a:t> speaker, 1</a:t>
            </a:r>
            <a:r>
              <a:rPr lang="en-US" baseline="30000" dirty="0" smtClean="0"/>
              <a:t>st</a:t>
            </a:r>
            <a:r>
              <a:rPr lang="en-US" dirty="0" smtClean="0"/>
              <a:t> listener.</a:t>
            </a:r>
          </a:p>
          <a:p>
            <a:r>
              <a:rPr lang="en-US" dirty="0" smtClean="0"/>
              <a:t>2</a:t>
            </a:r>
            <a:r>
              <a:rPr lang="en-US" baseline="0" dirty="0" smtClean="0"/>
              <a:t> min mindfulness breath what is difficult about work? What is difficult in personal relationship?  Notice avoidance, safety behaviors. Listener no speaking, with body simply connect.</a:t>
            </a:r>
            <a:endParaRPr lang="en-US" dirty="0"/>
          </a:p>
        </p:txBody>
      </p:sp>
      <p:sp>
        <p:nvSpPr>
          <p:cNvPr id="4" name="Slide Number Placeholder 3"/>
          <p:cNvSpPr>
            <a:spLocks noGrp="1"/>
          </p:cNvSpPr>
          <p:nvPr>
            <p:ph type="sldNum" sz="quarter" idx="10"/>
          </p:nvPr>
        </p:nvSpPr>
        <p:spPr/>
        <p:txBody>
          <a:bodyPr/>
          <a:lstStyle/>
          <a:p>
            <a:fld id="{25211BFB-CD59-40AA-AAF2-9947DB64BD26}" type="slidenum">
              <a:rPr lang="en-US" smtClean="0"/>
              <a:pPr/>
              <a:t>7</a:t>
            </a:fld>
            <a:endParaRPr lang="en-US" dirty="0"/>
          </a:p>
        </p:txBody>
      </p:sp>
    </p:spTree>
    <p:extLst>
      <p:ext uri="{BB962C8B-B14F-4D97-AF65-F5344CB8AC3E}">
        <p14:creationId xmlns:p14="http://schemas.microsoft.com/office/powerpoint/2010/main" xmlns="" val="427288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normAutofit/>
          </a:bodyPr>
          <a:lstStyle/>
          <a:p>
            <a:r>
              <a:rPr lang="en-US" baseline="0" dirty="0" smtClean="0"/>
              <a:t>Both as listener and as speaker, I went to a day long workshop with Tara Brach on mindfulness and psychotherapy. She started from the same definition most of us know, that mindfulness is purposeful attention without judgment to the present moment.  She then went on to make a comment, I found useful, that you can think of mindfulness as having two components. What is happening right now? Can I be with this?  Touching with concentration and curiosity, ‘what is happening right now?’ and then bringing kindness or spaciousness or willingness, ‘can I be with this?’</a:t>
            </a:r>
          </a:p>
          <a:p>
            <a:r>
              <a:rPr lang="en-US" baseline="0" dirty="0" smtClean="0"/>
              <a:t>Move into exercise. First speaker, first listener: first speaker mindfully speak about what is hard what is difficult, watching, safety behaviors; listener, no speaking, just connecting with what is happening.</a:t>
            </a:r>
            <a:endParaRPr lang="en-US" dirty="0"/>
          </a:p>
        </p:txBody>
      </p:sp>
      <p:sp>
        <p:nvSpPr>
          <p:cNvPr id="4" name="Slide Number Placeholder 3"/>
          <p:cNvSpPr>
            <a:spLocks noGrp="1"/>
          </p:cNvSpPr>
          <p:nvPr>
            <p:ph type="sldNum" sz="quarter" idx="10"/>
          </p:nvPr>
        </p:nvSpPr>
        <p:spPr/>
        <p:txBody>
          <a:bodyPr/>
          <a:lstStyle/>
          <a:p>
            <a:fld id="{6BD96C86-6672-4D24-AA15-8BA9F761617E}" type="slidenum">
              <a:rPr lang="en-US" smtClean="0"/>
              <a:pPr/>
              <a:t>8</a:t>
            </a:fld>
            <a:endParaRPr lang="en-US" dirty="0"/>
          </a:p>
        </p:txBody>
      </p:sp>
    </p:spTree>
    <p:extLst>
      <p:ext uri="{BB962C8B-B14F-4D97-AF65-F5344CB8AC3E}">
        <p14:creationId xmlns:p14="http://schemas.microsoft.com/office/powerpoint/2010/main" xmlns="" val="25145466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normAutofit/>
          </a:bodyPr>
          <a:lstStyle/>
          <a:p>
            <a:r>
              <a:rPr lang="en-US" dirty="0" smtClean="0"/>
              <a:t>I’ve started to think from this simple</a:t>
            </a:r>
            <a:r>
              <a:rPr lang="en-US" baseline="0" dirty="0" smtClean="0"/>
              <a:t> graphic.  </a:t>
            </a:r>
            <a:r>
              <a:rPr lang="en-US" dirty="0" smtClean="0"/>
              <a:t>Whether we’re in the</a:t>
            </a:r>
            <a:r>
              <a:rPr lang="en-US" baseline="0" dirty="0" smtClean="0"/>
              <a:t> role of therapist or client, we each struggle, sometimes from events that overwhelm us and sometimes just because we are mammals and have language.  This can range from momentary whiffs of dissatisfaction with ourselves or events to extreme mental anguish.</a:t>
            </a:r>
          </a:p>
          <a:p>
            <a:endParaRPr lang="en-US" baseline="0" dirty="0" smtClean="0"/>
          </a:p>
          <a:p>
            <a:r>
              <a:rPr lang="en-US" baseline="0" dirty="0" smtClean="0"/>
              <a:t>But the sources of difficulty are the same: sometimes what we touch, see, hear, contact, inside or outside the skin gives rise to pain, when we develop habits of aversion or craving, habits of needing to fix it so feel better, and stories “movies of me” in response to primary pain, it gives rise to suffering.</a:t>
            </a:r>
            <a:endParaRPr lang="en-US" dirty="0"/>
          </a:p>
        </p:txBody>
      </p:sp>
      <p:sp>
        <p:nvSpPr>
          <p:cNvPr id="4" name="Slide Number Placeholder 3"/>
          <p:cNvSpPr>
            <a:spLocks noGrp="1"/>
          </p:cNvSpPr>
          <p:nvPr>
            <p:ph type="sldNum" sz="quarter" idx="10"/>
          </p:nvPr>
        </p:nvSpPr>
        <p:spPr/>
        <p:txBody>
          <a:bodyPr/>
          <a:lstStyle/>
          <a:p>
            <a:fld id="{6BD96C86-6672-4D24-AA15-8BA9F761617E}" type="slidenum">
              <a:rPr lang="en-US" smtClean="0"/>
              <a:pPr/>
              <a:t>9</a:t>
            </a:fld>
            <a:endParaRPr lang="en-US" dirty="0"/>
          </a:p>
        </p:txBody>
      </p:sp>
    </p:spTree>
    <p:extLst>
      <p:ext uri="{BB962C8B-B14F-4D97-AF65-F5344CB8AC3E}">
        <p14:creationId xmlns:p14="http://schemas.microsoft.com/office/powerpoint/2010/main" xmlns="" val="6271871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rtl="0" eaLnBrk="1" latinLnBrk="0" hangingPunct="1"/>
            <a:r>
              <a:rPr lang="en-US" sz="1300" dirty="0" smtClean="0"/>
              <a:t>The stance</a:t>
            </a:r>
            <a:r>
              <a:rPr lang="en-US" sz="1300" baseline="0" dirty="0" smtClean="0"/>
              <a:t> that underlies all of what we’ll work on today is</a:t>
            </a:r>
            <a:endParaRPr lang="en-US" sz="1300" dirty="0"/>
          </a:p>
        </p:txBody>
      </p:sp>
      <p:sp>
        <p:nvSpPr>
          <p:cNvPr id="4" name="Slide Number Placeholder 3"/>
          <p:cNvSpPr>
            <a:spLocks noGrp="1"/>
          </p:cNvSpPr>
          <p:nvPr>
            <p:ph type="sldNum" sz="quarter" idx="10"/>
          </p:nvPr>
        </p:nvSpPr>
        <p:spPr/>
        <p:txBody>
          <a:bodyPr/>
          <a:lstStyle/>
          <a:p>
            <a:fld id="{6BD96C86-6672-4D24-AA15-8BA9F761617E}" type="slidenum">
              <a:rPr lang="en-US" smtClean="0"/>
              <a:pPr/>
              <a:t>10</a:t>
            </a:fld>
            <a:endParaRPr lang="en-US" dirty="0"/>
          </a:p>
        </p:txBody>
      </p:sp>
    </p:spTree>
    <p:extLst>
      <p:ext uri="{BB962C8B-B14F-4D97-AF65-F5344CB8AC3E}">
        <p14:creationId xmlns:p14="http://schemas.microsoft.com/office/powerpoint/2010/main" xmlns="" val="34851777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normAutofit/>
          </a:bodyPr>
          <a:lstStyle/>
          <a:p>
            <a:r>
              <a:rPr lang="en-US" sz="1300" dirty="0" smtClean="0"/>
              <a:t>And ask a series of assessment questions, again compatible, maybe even identical to ACT or DBT, but a bit refined hypothesis…</a:t>
            </a:r>
          </a:p>
          <a:p>
            <a:r>
              <a:rPr lang="en-US" sz="1300" dirty="0" smtClean="0"/>
              <a:t>What set that off?</a:t>
            </a:r>
          </a:p>
          <a:p>
            <a:r>
              <a:rPr lang="en-US" sz="1300" dirty="0" smtClean="0"/>
              <a:t>Similar to past in some way?</a:t>
            </a:r>
          </a:p>
          <a:p>
            <a:r>
              <a:rPr lang="en-US" sz="1300" dirty="0" smtClean="0"/>
              <a:t>How did you cope with those painful feelings?</a:t>
            </a:r>
          </a:p>
          <a:p>
            <a:r>
              <a:rPr lang="en-US" sz="1300" dirty="0" smtClean="0"/>
              <a:t>Is this pattern of coping still happening?</a:t>
            </a:r>
          </a:p>
          <a:p>
            <a:r>
              <a:rPr lang="en-US" sz="1300" dirty="0" smtClean="0"/>
              <a:t>Unintended consequences: How does that work for you now?</a:t>
            </a:r>
            <a:endParaRPr lang="en-US" dirty="0"/>
          </a:p>
        </p:txBody>
      </p:sp>
      <p:sp>
        <p:nvSpPr>
          <p:cNvPr id="4" name="Slide Number Placeholder 3"/>
          <p:cNvSpPr>
            <a:spLocks noGrp="1"/>
          </p:cNvSpPr>
          <p:nvPr>
            <p:ph type="sldNum" sz="quarter" idx="10"/>
          </p:nvPr>
        </p:nvSpPr>
        <p:spPr/>
        <p:txBody>
          <a:bodyPr/>
          <a:lstStyle/>
          <a:p>
            <a:fld id="{4467CB2F-88E2-4D37-A25B-6BB9C00D6FD1}" type="slidenum">
              <a:rPr lang="en-US" smtClean="0"/>
              <a:pPr/>
              <a:t>11</a:t>
            </a:fld>
            <a:endParaRPr lang="en-US" dirty="0"/>
          </a:p>
        </p:txBody>
      </p:sp>
    </p:spTree>
    <p:extLst>
      <p:ext uri="{BB962C8B-B14F-4D97-AF65-F5344CB8AC3E}">
        <p14:creationId xmlns:p14="http://schemas.microsoft.com/office/powerpoint/2010/main" xmlns="" val="11240373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normAutofit/>
          </a:bodyPr>
          <a:lstStyle/>
          <a:p>
            <a:r>
              <a:rPr lang="en-US" dirty="0" smtClean="0"/>
              <a:t>When you see the client’s responding become narrowed and inflexible,</a:t>
            </a:r>
            <a:r>
              <a:rPr lang="en-US" baseline="0" dirty="0" smtClean="0"/>
              <a:t> grayed out, then T attends to assessing and moving processes on left side of hexaflex.</a:t>
            </a:r>
            <a:endParaRPr lang="en-US" dirty="0"/>
          </a:p>
        </p:txBody>
      </p:sp>
      <p:sp>
        <p:nvSpPr>
          <p:cNvPr id="4" name="Slide Number Placeholder 3"/>
          <p:cNvSpPr>
            <a:spLocks noGrp="1"/>
          </p:cNvSpPr>
          <p:nvPr>
            <p:ph type="sldNum" sz="quarter" idx="10"/>
          </p:nvPr>
        </p:nvSpPr>
        <p:spPr/>
        <p:txBody>
          <a:bodyPr/>
          <a:lstStyle/>
          <a:p>
            <a:fld id="{4467CB2F-88E2-4D37-A25B-6BB9C00D6FD1}" type="slidenum">
              <a:rPr lang="en-US" smtClean="0"/>
              <a:pPr/>
              <a:t>12</a:t>
            </a:fld>
            <a:endParaRPr lang="en-US" dirty="0"/>
          </a:p>
        </p:txBody>
      </p:sp>
    </p:spTree>
    <p:extLst>
      <p:ext uri="{BB962C8B-B14F-4D97-AF65-F5344CB8AC3E}">
        <p14:creationId xmlns:p14="http://schemas.microsoft.com/office/powerpoint/2010/main" xmlns="" val="4060177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15 min 1 T-C</a:t>
            </a:r>
            <a:endParaRPr lang="en-US" dirty="0"/>
          </a:p>
        </p:txBody>
      </p:sp>
      <p:sp>
        <p:nvSpPr>
          <p:cNvPr id="4" name="Slide Number Placeholder 3"/>
          <p:cNvSpPr>
            <a:spLocks noGrp="1"/>
          </p:cNvSpPr>
          <p:nvPr>
            <p:ph type="sldNum" sz="quarter" idx="10"/>
          </p:nvPr>
        </p:nvSpPr>
        <p:spPr/>
        <p:txBody>
          <a:bodyPr/>
          <a:lstStyle/>
          <a:p>
            <a:fld id="{25211BFB-CD59-40AA-AAF2-9947DB64BD26}" type="slidenum">
              <a:rPr lang="en-US" smtClean="0"/>
              <a:pPr/>
              <a:t>18</a:t>
            </a:fld>
            <a:endParaRPr lang="en-US" dirty="0"/>
          </a:p>
        </p:txBody>
      </p:sp>
    </p:spTree>
    <p:extLst>
      <p:ext uri="{BB962C8B-B14F-4D97-AF65-F5344CB8AC3E}">
        <p14:creationId xmlns:p14="http://schemas.microsoft.com/office/powerpoint/2010/main" xmlns="" val="6400999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6CD9D95-FAFA-432B-AA2D-5E2C50A27022}" type="datetimeFigureOut">
              <a:rPr lang="en-US" smtClean="0"/>
              <a:pPr/>
              <a:t>7/3/2013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A72108-ED94-473F-A88A-709097872953}" type="slidenum">
              <a:rPr lang="en-US" smtClean="0"/>
              <a:pPr/>
              <a:t>‹nr.›</a:t>
            </a:fld>
            <a:endParaRPr lang="en-US" dirty="0"/>
          </a:p>
        </p:txBody>
      </p:sp>
    </p:spTree>
    <p:extLst>
      <p:ext uri="{BB962C8B-B14F-4D97-AF65-F5344CB8AC3E}">
        <p14:creationId xmlns:p14="http://schemas.microsoft.com/office/powerpoint/2010/main" xmlns="" val="883397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CD9D95-FAFA-432B-AA2D-5E2C50A27022}" type="datetimeFigureOut">
              <a:rPr lang="en-US" smtClean="0"/>
              <a:pPr/>
              <a:t>7/3/2013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A72108-ED94-473F-A88A-709097872953}" type="slidenum">
              <a:rPr lang="en-US" smtClean="0"/>
              <a:pPr/>
              <a:t>‹nr.›</a:t>
            </a:fld>
            <a:endParaRPr lang="en-US" dirty="0"/>
          </a:p>
        </p:txBody>
      </p:sp>
    </p:spTree>
    <p:extLst>
      <p:ext uri="{BB962C8B-B14F-4D97-AF65-F5344CB8AC3E}">
        <p14:creationId xmlns:p14="http://schemas.microsoft.com/office/powerpoint/2010/main" xmlns="" val="3636077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CD9D95-FAFA-432B-AA2D-5E2C50A27022}" type="datetimeFigureOut">
              <a:rPr lang="en-US" smtClean="0"/>
              <a:pPr/>
              <a:t>7/3/2013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A72108-ED94-473F-A88A-709097872953}" type="slidenum">
              <a:rPr lang="en-US" smtClean="0"/>
              <a:pPr/>
              <a:t>‹nr.›</a:t>
            </a:fld>
            <a:endParaRPr lang="en-US" dirty="0"/>
          </a:p>
        </p:txBody>
      </p:sp>
    </p:spTree>
    <p:extLst>
      <p:ext uri="{BB962C8B-B14F-4D97-AF65-F5344CB8AC3E}">
        <p14:creationId xmlns:p14="http://schemas.microsoft.com/office/powerpoint/2010/main" xmlns="" val="26921393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B654941-F78B-4175-84C2-C1FCBA9F1431}" type="slidenum">
              <a:rPr lang="en-US" smtClean="0">
                <a:solidFill>
                  <a:prstClr val="black">
                    <a:tint val="75000"/>
                  </a:prstClr>
                </a:solidFill>
              </a:rPr>
              <a:pPr/>
              <a:t>‹nr.›</a:t>
            </a:fld>
            <a:endParaRPr lang="en-US" dirty="0">
              <a:solidFill>
                <a:prstClr val="black">
                  <a:tint val="75000"/>
                </a:prstClr>
              </a:solidFill>
            </a:endParaRPr>
          </a:p>
        </p:txBody>
      </p:sp>
    </p:spTree>
    <p:extLst>
      <p:ext uri="{BB962C8B-B14F-4D97-AF65-F5344CB8AC3E}">
        <p14:creationId xmlns:p14="http://schemas.microsoft.com/office/powerpoint/2010/main" xmlns="" val="39630903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6FB6C5B-D1EB-4F4C-8262-84C546AC2736}" type="slidenum">
              <a:rPr lang="en-US" smtClean="0">
                <a:solidFill>
                  <a:prstClr val="black">
                    <a:tint val="75000"/>
                  </a:prstClr>
                </a:solidFill>
              </a:rPr>
              <a:pPr/>
              <a:t>‹nr.›</a:t>
            </a:fld>
            <a:endParaRPr lang="en-US" dirty="0">
              <a:solidFill>
                <a:prstClr val="black">
                  <a:tint val="75000"/>
                </a:prstClr>
              </a:solidFill>
            </a:endParaRPr>
          </a:p>
        </p:txBody>
      </p:sp>
    </p:spTree>
    <p:extLst>
      <p:ext uri="{BB962C8B-B14F-4D97-AF65-F5344CB8AC3E}">
        <p14:creationId xmlns:p14="http://schemas.microsoft.com/office/powerpoint/2010/main" xmlns="" val="22362718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229C65F-FA9C-456E-9CDE-DB738058A202}" type="slidenum">
              <a:rPr lang="en-US" smtClean="0">
                <a:solidFill>
                  <a:prstClr val="black">
                    <a:tint val="75000"/>
                  </a:prstClr>
                </a:solidFill>
              </a:rPr>
              <a:pPr/>
              <a:t>‹nr.›</a:t>
            </a:fld>
            <a:endParaRPr lang="en-US" dirty="0">
              <a:solidFill>
                <a:prstClr val="black">
                  <a:tint val="75000"/>
                </a:prstClr>
              </a:solidFill>
            </a:endParaRPr>
          </a:p>
        </p:txBody>
      </p:sp>
    </p:spTree>
    <p:extLst>
      <p:ext uri="{BB962C8B-B14F-4D97-AF65-F5344CB8AC3E}">
        <p14:creationId xmlns:p14="http://schemas.microsoft.com/office/powerpoint/2010/main" xmlns="" val="38807903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DAAB1F2C-372C-431E-8D66-3DD96C30C968}" type="slidenum">
              <a:rPr lang="en-US" smtClean="0">
                <a:solidFill>
                  <a:prstClr val="black">
                    <a:tint val="75000"/>
                  </a:prstClr>
                </a:solidFill>
              </a:rPr>
              <a:pPr/>
              <a:t>‹nr.›</a:t>
            </a:fld>
            <a:endParaRPr lang="en-US" dirty="0">
              <a:solidFill>
                <a:prstClr val="black">
                  <a:tint val="75000"/>
                </a:prstClr>
              </a:solidFill>
            </a:endParaRPr>
          </a:p>
        </p:txBody>
      </p:sp>
    </p:spTree>
    <p:extLst>
      <p:ext uri="{BB962C8B-B14F-4D97-AF65-F5344CB8AC3E}">
        <p14:creationId xmlns:p14="http://schemas.microsoft.com/office/powerpoint/2010/main" xmlns="" val="33936023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9E1FE6AF-9686-4848-8D84-E39100FE89F5}" type="slidenum">
              <a:rPr lang="en-US" smtClean="0">
                <a:solidFill>
                  <a:prstClr val="black">
                    <a:tint val="75000"/>
                  </a:prstClr>
                </a:solidFill>
              </a:rPr>
              <a:pPr/>
              <a:t>‹nr.›</a:t>
            </a:fld>
            <a:endParaRPr lang="en-US" dirty="0">
              <a:solidFill>
                <a:prstClr val="black">
                  <a:tint val="75000"/>
                </a:prstClr>
              </a:solidFill>
            </a:endParaRPr>
          </a:p>
        </p:txBody>
      </p:sp>
    </p:spTree>
    <p:extLst>
      <p:ext uri="{BB962C8B-B14F-4D97-AF65-F5344CB8AC3E}">
        <p14:creationId xmlns:p14="http://schemas.microsoft.com/office/powerpoint/2010/main" xmlns="" val="20054667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8B49926C-1B30-4B6F-8A4B-88DF5EBE2A6F}" type="slidenum">
              <a:rPr lang="en-US" smtClean="0">
                <a:solidFill>
                  <a:prstClr val="black">
                    <a:tint val="75000"/>
                  </a:prstClr>
                </a:solidFill>
              </a:rPr>
              <a:pPr/>
              <a:t>‹nr.›</a:t>
            </a:fld>
            <a:endParaRPr lang="en-US" dirty="0">
              <a:solidFill>
                <a:prstClr val="black">
                  <a:tint val="75000"/>
                </a:prstClr>
              </a:solidFill>
            </a:endParaRPr>
          </a:p>
        </p:txBody>
      </p:sp>
    </p:spTree>
    <p:extLst>
      <p:ext uri="{BB962C8B-B14F-4D97-AF65-F5344CB8AC3E}">
        <p14:creationId xmlns:p14="http://schemas.microsoft.com/office/powerpoint/2010/main" xmlns="" val="31674294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2C122DC8-D5EF-421D-B01F-BDC24F75B4F5}" type="slidenum">
              <a:rPr lang="en-US" smtClean="0">
                <a:solidFill>
                  <a:prstClr val="black">
                    <a:tint val="75000"/>
                  </a:prstClr>
                </a:solidFill>
              </a:rPr>
              <a:pPr/>
              <a:t>‹nr.›</a:t>
            </a:fld>
            <a:endParaRPr lang="en-US" dirty="0">
              <a:solidFill>
                <a:prstClr val="black">
                  <a:tint val="75000"/>
                </a:prstClr>
              </a:solidFill>
            </a:endParaRPr>
          </a:p>
        </p:txBody>
      </p:sp>
    </p:spTree>
    <p:extLst>
      <p:ext uri="{BB962C8B-B14F-4D97-AF65-F5344CB8AC3E}">
        <p14:creationId xmlns:p14="http://schemas.microsoft.com/office/powerpoint/2010/main" xmlns="" val="10410082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AB7772B-D492-42BA-86C7-6BB88B5CC4D1}" type="slidenum">
              <a:rPr lang="en-US" smtClean="0">
                <a:solidFill>
                  <a:prstClr val="black">
                    <a:tint val="75000"/>
                  </a:prstClr>
                </a:solidFill>
              </a:rPr>
              <a:pPr/>
              <a:t>‹nr.›</a:t>
            </a:fld>
            <a:endParaRPr lang="en-US" dirty="0">
              <a:solidFill>
                <a:prstClr val="black">
                  <a:tint val="75000"/>
                </a:prstClr>
              </a:solidFill>
            </a:endParaRPr>
          </a:p>
        </p:txBody>
      </p:sp>
    </p:spTree>
    <p:extLst>
      <p:ext uri="{BB962C8B-B14F-4D97-AF65-F5344CB8AC3E}">
        <p14:creationId xmlns:p14="http://schemas.microsoft.com/office/powerpoint/2010/main" xmlns="" val="2836711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CD9D95-FAFA-432B-AA2D-5E2C50A27022}" type="datetimeFigureOut">
              <a:rPr lang="en-US" smtClean="0"/>
              <a:pPr/>
              <a:t>7/3/2013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A72108-ED94-473F-A88A-709097872953}" type="slidenum">
              <a:rPr lang="en-US" smtClean="0"/>
              <a:pPr/>
              <a:t>‹nr.›</a:t>
            </a:fld>
            <a:endParaRPr lang="en-US" dirty="0"/>
          </a:p>
        </p:txBody>
      </p:sp>
    </p:spTree>
    <p:extLst>
      <p:ext uri="{BB962C8B-B14F-4D97-AF65-F5344CB8AC3E}">
        <p14:creationId xmlns:p14="http://schemas.microsoft.com/office/powerpoint/2010/main" xmlns="" val="25018480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8B607E44-23C2-45CF-B8B2-F8C0BDB1BF8E}" type="slidenum">
              <a:rPr lang="en-US" smtClean="0">
                <a:solidFill>
                  <a:prstClr val="black">
                    <a:tint val="75000"/>
                  </a:prstClr>
                </a:solidFill>
              </a:rPr>
              <a:pPr/>
              <a:t>‹nr.›</a:t>
            </a:fld>
            <a:endParaRPr lang="en-US" dirty="0">
              <a:solidFill>
                <a:prstClr val="black">
                  <a:tint val="75000"/>
                </a:prstClr>
              </a:solidFill>
            </a:endParaRPr>
          </a:p>
        </p:txBody>
      </p:sp>
    </p:spTree>
    <p:extLst>
      <p:ext uri="{BB962C8B-B14F-4D97-AF65-F5344CB8AC3E}">
        <p14:creationId xmlns:p14="http://schemas.microsoft.com/office/powerpoint/2010/main" xmlns="" val="4918391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9830538E-FD6D-465E-BE20-9943088110CF}" type="slidenum">
              <a:rPr lang="en-US" smtClean="0">
                <a:solidFill>
                  <a:prstClr val="black">
                    <a:tint val="75000"/>
                  </a:prstClr>
                </a:solidFill>
              </a:rPr>
              <a:pPr/>
              <a:t>‹nr.›</a:t>
            </a:fld>
            <a:endParaRPr lang="en-US" dirty="0">
              <a:solidFill>
                <a:prstClr val="black">
                  <a:tint val="75000"/>
                </a:prstClr>
              </a:solidFill>
            </a:endParaRPr>
          </a:p>
        </p:txBody>
      </p:sp>
    </p:spTree>
    <p:extLst>
      <p:ext uri="{BB962C8B-B14F-4D97-AF65-F5344CB8AC3E}">
        <p14:creationId xmlns:p14="http://schemas.microsoft.com/office/powerpoint/2010/main" xmlns="" val="10628877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294360-D737-4540-AA42-028567B36DA8}" type="slidenum">
              <a:rPr lang="en-US" smtClean="0">
                <a:solidFill>
                  <a:prstClr val="black">
                    <a:tint val="75000"/>
                  </a:prstClr>
                </a:solidFill>
              </a:rPr>
              <a:pPr/>
              <a:t>‹nr.›</a:t>
            </a:fld>
            <a:endParaRPr lang="en-US" dirty="0">
              <a:solidFill>
                <a:prstClr val="black">
                  <a:tint val="75000"/>
                </a:prstClr>
              </a:solidFill>
            </a:endParaRPr>
          </a:p>
        </p:txBody>
      </p:sp>
    </p:spTree>
    <p:extLst>
      <p:ext uri="{BB962C8B-B14F-4D97-AF65-F5344CB8AC3E}">
        <p14:creationId xmlns:p14="http://schemas.microsoft.com/office/powerpoint/2010/main" xmlns="" val="142430210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534584" y="214313"/>
            <a:ext cx="10405533" cy="591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1549400" y="6243638"/>
            <a:ext cx="2540000" cy="457200"/>
          </a:xfrm>
        </p:spPr>
        <p:txBody>
          <a:bodyPr/>
          <a:lstStyle>
            <a:lvl1pPr>
              <a:defRPr/>
            </a:lvl1pPr>
          </a:lstStyle>
          <a:p>
            <a:endParaRPr lang="en-US" dirty="0">
              <a:solidFill>
                <a:prstClr val="black">
                  <a:tint val="75000"/>
                </a:prstClr>
              </a:solidFill>
            </a:endParaRPr>
          </a:p>
        </p:txBody>
      </p:sp>
      <p:sp>
        <p:nvSpPr>
          <p:cNvPr id="4" name="Footer Placeholder 3"/>
          <p:cNvSpPr>
            <a:spLocks noGrp="1"/>
          </p:cNvSpPr>
          <p:nvPr>
            <p:ph type="ftr" sz="quarter" idx="11"/>
          </p:nvPr>
        </p:nvSpPr>
        <p:spPr>
          <a:xfrm>
            <a:off x="4876800" y="6243638"/>
            <a:ext cx="3860800" cy="457200"/>
          </a:xfrm>
        </p:spPr>
        <p:txBody>
          <a:bodyPr/>
          <a:lstStyle>
            <a:lvl1pPr>
              <a:defRPr/>
            </a:lvl1p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a:xfrm>
            <a:off x="9389533" y="6243638"/>
            <a:ext cx="2540000" cy="457200"/>
          </a:xfrm>
        </p:spPr>
        <p:txBody>
          <a:bodyPr/>
          <a:lstStyle>
            <a:lvl1pPr>
              <a:defRPr/>
            </a:lvl1pPr>
          </a:lstStyle>
          <a:p>
            <a:fld id="{C785C2A1-DD45-47A6-9E87-9F1D4C7752FC}" type="slidenum">
              <a:rPr lang="en-US">
                <a:solidFill>
                  <a:prstClr val="black">
                    <a:tint val="75000"/>
                  </a:prstClr>
                </a:solidFill>
              </a:rPr>
              <a:pPr/>
              <a:t>‹nr.›</a:t>
            </a:fld>
            <a:endParaRPr lang="en-US" dirty="0">
              <a:solidFill>
                <a:prstClr val="black">
                  <a:tint val="75000"/>
                </a:prstClr>
              </a:solidFill>
            </a:endParaRPr>
          </a:p>
        </p:txBody>
      </p:sp>
    </p:spTree>
    <p:extLst>
      <p:ext uri="{BB962C8B-B14F-4D97-AF65-F5344CB8AC3E}">
        <p14:creationId xmlns:p14="http://schemas.microsoft.com/office/powerpoint/2010/main" xmlns="" val="38613912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CD9D95-FAFA-432B-AA2D-5E2C50A27022}" type="datetimeFigureOut">
              <a:rPr lang="en-US" smtClean="0"/>
              <a:pPr/>
              <a:t>7/3/2013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A72108-ED94-473F-A88A-709097872953}" type="slidenum">
              <a:rPr lang="en-US" smtClean="0"/>
              <a:pPr/>
              <a:t>‹nr.›</a:t>
            </a:fld>
            <a:endParaRPr lang="en-US" dirty="0"/>
          </a:p>
        </p:txBody>
      </p:sp>
    </p:spTree>
    <p:extLst>
      <p:ext uri="{BB962C8B-B14F-4D97-AF65-F5344CB8AC3E}">
        <p14:creationId xmlns:p14="http://schemas.microsoft.com/office/powerpoint/2010/main" xmlns="" val="236829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6CD9D95-FAFA-432B-AA2D-5E2C50A27022}" type="datetimeFigureOut">
              <a:rPr lang="en-US" smtClean="0"/>
              <a:pPr/>
              <a:t>7/3/2013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0A72108-ED94-473F-A88A-709097872953}" type="slidenum">
              <a:rPr lang="en-US" smtClean="0"/>
              <a:pPr/>
              <a:t>‹nr.›</a:t>
            </a:fld>
            <a:endParaRPr lang="en-US" dirty="0"/>
          </a:p>
        </p:txBody>
      </p:sp>
    </p:spTree>
    <p:extLst>
      <p:ext uri="{BB962C8B-B14F-4D97-AF65-F5344CB8AC3E}">
        <p14:creationId xmlns:p14="http://schemas.microsoft.com/office/powerpoint/2010/main" xmlns="" val="3554073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6CD9D95-FAFA-432B-AA2D-5E2C50A27022}" type="datetimeFigureOut">
              <a:rPr lang="en-US" smtClean="0"/>
              <a:pPr/>
              <a:t>7/3/2013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0A72108-ED94-473F-A88A-709097872953}" type="slidenum">
              <a:rPr lang="en-US" smtClean="0"/>
              <a:pPr/>
              <a:t>‹nr.›</a:t>
            </a:fld>
            <a:endParaRPr lang="en-US" dirty="0"/>
          </a:p>
        </p:txBody>
      </p:sp>
    </p:spTree>
    <p:extLst>
      <p:ext uri="{BB962C8B-B14F-4D97-AF65-F5344CB8AC3E}">
        <p14:creationId xmlns:p14="http://schemas.microsoft.com/office/powerpoint/2010/main" xmlns="" val="1882318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6CD9D95-FAFA-432B-AA2D-5E2C50A27022}" type="datetimeFigureOut">
              <a:rPr lang="en-US" smtClean="0"/>
              <a:pPr/>
              <a:t>7/3/2013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0A72108-ED94-473F-A88A-709097872953}" type="slidenum">
              <a:rPr lang="en-US" smtClean="0"/>
              <a:pPr/>
              <a:t>‹nr.›</a:t>
            </a:fld>
            <a:endParaRPr lang="en-US" dirty="0"/>
          </a:p>
        </p:txBody>
      </p:sp>
    </p:spTree>
    <p:extLst>
      <p:ext uri="{BB962C8B-B14F-4D97-AF65-F5344CB8AC3E}">
        <p14:creationId xmlns:p14="http://schemas.microsoft.com/office/powerpoint/2010/main" xmlns="" val="26114027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CD9D95-FAFA-432B-AA2D-5E2C50A27022}" type="datetimeFigureOut">
              <a:rPr lang="en-US" smtClean="0"/>
              <a:pPr/>
              <a:t>7/3/2013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0A72108-ED94-473F-A88A-709097872953}" type="slidenum">
              <a:rPr lang="en-US" smtClean="0"/>
              <a:pPr/>
              <a:t>‹nr.›</a:t>
            </a:fld>
            <a:endParaRPr lang="en-US" dirty="0"/>
          </a:p>
        </p:txBody>
      </p:sp>
    </p:spTree>
    <p:extLst>
      <p:ext uri="{BB962C8B-B14F-4D97-AF65-F5344CB8AC3E}">
        <p14:creationId xmlns:p14="http://schemas.microsoft.com/office/powerpoint/2010/main" xmlns="" val="3211442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CD9D95-FAFA-432B-AA2D-5E2C50A27022}" type="datetimeFigureOut">
              <a:rPr lang="en-US" smtClean="0"/>
              <a:pPr/>
              <a:t>7/3/2013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0A72108-ED94-473F-A88A-709097872953}" type="slidenum">
              <a:rPr lang="en-US" smtClean="0"/>
              <a:pPr/>
              <a:t>‹nr.›</a:t>
            </a:fld>
            <a:endParaRPr lang="en-US" dirty="0"/>
          </a:p>
        </p:txBody>
      </p:sp>
    </p:spTree>
    <p:extLst>
      <p:ext uri="{BB962C8B-B14F-4D97-AF65-F5344CB8AC3E}">
        <p14:creationId xmlns:p14="http://schemas.microsoft.com/office/powerpoint/2010/main" xmlns="" val="288427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CD9D95-FAFA-432B-AA2D-5E2C50A27022}" type="datetimeFigureOut">
              <a:rPr lang="en-US" smtClean="0"/>
              <a:pPr/>
              <a:t>7/3/2013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0A72108-ED94-473F-A88A-709097872953}" type="slidenum">
              <a:rPr lang="en-US" smtClean="0"/>
              <a:pPr/>
              <a:t>‹nr.›</a:t>
            </a:fld>
            <a:endParaRPr lang="en-US" dirty="0"/>
          </a:p>
        </p:txBody>
      </p:sp>
    </p:spTree>
    <p:extLst>
      <p:ext uri="{BB962C8B-B14F-4D97-AF65-F5344CB8AC3E}">
        <p14:creationId xmlns:p14="http://schemas.microsoft.com/office/powerpoint/2010/main" xmlns="" val="2306303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CD9D95-FAFA-432B-AA2D-5E2C50A27022}" type="datetimeFigureOut">
              <a:rPr lang="en-US" smtClean="0"/>
              <a:pPr/>
              <a:t>7/3/2013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A72108-ED94-473F-A88A-709097872953}" type="slidenum">
              <a:rPr lang="en-US" smtClean="0"/>
              <a:pPr/>
              <a:t>‹nr.›</a:t>
            </a:fld>
            <a:endParaRPr lang="en-US" dirty="0"/>
          </a:p>
        </p:txBody>
      </p:sp>
    </p:spTree>
    <p:extLst>
      <p:ext uri="{BB962C8B-B14F-4D97-AF65-F5344CB8AC3E}">
        <p14:creationId xmlns:p14="http://schemas.microsoft.com/office/powerpoint/2010/main" xmlns="" val="27138408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eaLnBrk="0" fontAlgn="base" hangingPunct="0">
              <a:spcBef>
                <a:spcPct val="0"/>
              </a:spcBef>
              <a:spcAft>
                <a:spcPct val="0"/>
              </a:spcAft>
            </a:pPr>
            <a:endParaRPr lang="en-US" dirty="0">
              <a:solidFill>
                <a:prstClr val="black">
                  <a:tint val="75000"/>
                </a:prstClr>
              </a:solidFill>
              <a:latin typeface="Tahoma" pitchFamily="34" charset="0"/>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eaLnBrk="0" fontAlgn="base" hangingPunct="0">
              <a:spcBef>
                <a:spcPct val="0"/>
              </a:spcBef>
              <a:spcAft>
                <a:spcPct val="0"/>
              </a:spcAft>
            </a:pPr>
            <a:endParaRPr lang="en-US" dirty="0">
              <a:solidFill>
                <a:prstClr val="black">
                  <a:tint val="75000"/>
                </a:prstClr>
              </a:solidFill>
              <a:latin typeface="Tahoma" pitchFamily="34" charset="0"/>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eaLnBrk="0" fontAlgn="base" hangingPunct="0">
              <a:spcBef>
                <a:spcPct val="0"/>
              </a:spcBef>
              <a:spcAft>
                <a:spcPct val="0"/>
              </a:spcAft>
            </a:pPr>
            <a:fld id="{2310FF80-FCF5-4DE8-B67E-4F4DABE0EDDD}" type="slidenum">
              <a:rPr lang="en-US" smtClean="0">
                <a:solidFill>
                  <a:prstClr val="black">
                    <a:tint val="75000"/>
                  </a:prstClr>
                </a:solidFill>
                <a:latin typeface="Tahoma" pitchFamily="34" charset="0"/>
              </a:rPr>
              <a:pPr eaLnBrk="0" fontAlgn="base" hangingPunct="0">
                <a:spcBef>
                  <a:spcPct val="0"/>
                </a:spcBef>
                <a:spcAft>
                  <a:spcPct val="0"/>
                </a:spcAft>
              </a:pPr>
              <a:t>‹nr.›</a:t>
            </a:fld>
            <a:endParaRPr lang="en-US" dirty="0">
              <a:solidFill>
                <a:prstClr val="black">
                  <a:tint val="75000"/>
                </a:prstClr>
              </a:solidFill>
              <a:latin typeface="Tahoma" pitchFamily="34" charset="0"/>
            </a:endParaRPr>
          </a:p>
        </p:txBody>
      </p:sp>
    </p:spTree>
    <p:extLst>
      <p:ext uri="{BB962C8B-B14F-4D97-AF65-F5344CB8AC3E}">
        <p14:creationId xmlns:p14="http://schemas.microsoft.com/office/powerpoint/2010/main" xmlns="" val="19156302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notesSlide" Target="../notesSlides/notesSlide6.xml"/><Relationship Id="rId5" Type="http://schemas.openxmlformats.org/officeDocument/2006/relationships/slideLayout" Target="../slideLayouts/slideLayout13.xml"/><Relationship Id="rId4"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13.xml"/><Relationship Id="rId1" Type="http://schemas.openxmlformats.org/officeDocument/2006/relationships/tags" Target="../tags/tag12.xml"/><Relationship Id="rId4"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tags" Target="../tags/tag15.xml"/><Relationship Id="rId5" Type="http://schemas.openxmlformats.org/officeDocument/2006/relationships/notesSlide" Target="../notesSlides/notesSlide8.xml"/><Relationship Id="rId4"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3.xml"/><Relationship Id="rId1" Type="http://schemas.openxmlformats.org/officeDocument/2006/relationships/tags" Target="../tags/tag19.xml"/></Relationships>
</file>

<file path=ppt/slides/_rels/slide24.xml.rels><?xml version="1.0" encoding="UTF-8" standalone="yes"?>
<Relationships xmlns="http://schemas.openxmlformats.org/package/2006/relationships"><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notesSlide" Target="../notesSlides/notesSlide14.xml"/><Relationship Id="rId5" Type="http://schemas.openxmlformats.org/officeDocument/2006/relationships/slideLayout" Target="../slideLayouts/slideLayout13.xml"/><Relationship Id="rId4" Type="http://schemas.openxmlformats.org/officeDocument/2006/relationships/tags" Target="../tags/tag23.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3.xml"/><Relationship Id="rId1" Type="http://schemas.openxmlformats.org/officeDocument/2006/relationships/tags" Target="../tags/tag2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tags" Target="../tags/tag26.xml"/><Relationship Id="rId5" Type="http://schemas.openxmlformats.org/officeDocument/2006/relationships/notesSlide" Target="../notesSlides/notesSlide17.xml"/><Relationship Id="rId4"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1.xml"/><Relationship Id="rId1" Type="http://schemas.openxmlformats.org/officeDocument/2006/relationships/tags" Target="../tags/tag30.xml"/><Relationship Id="rId4" Type="http://schemas.openxmlformats.org/officeDocument/2006/relationships/notesSlide" Target="../notesSlides/notesSlide18.xml"/></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3.xml"/><Relationship Id="rId1" Type="http://schemas.openxmlformats.org/officeDocument/2006/relationships/tags" Target="../tags/tag32.xml"/><Relationship Id="rId4" Type="http://schemas.openxmlformats.org/officeDocument/2006/relationships/notesSlide" Target="../notesSlides/notesSlide1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5.xml"/><Relationship Id="rId1" Type="http://schemas.openxmlformats.org/officeDocument/2006/relationships/tags" Target="../tags/tag34.xml"/><Relationship Id="rId4" Type="http://schemas.openxmlformats.org/officeDocument/2006/relationships/notesSlide" Target="../notesSlides/notesSlide20.xml"/></Relationships>
</file>

<file path=ppt/slides/_rels/slide31.xml.rels><?xml version="1.0" encoding="UTF-8" standalone="yes"?>
<Relationships xmlns="http://schemas.openxmlformats.org/package/2006/relationships"><Relationship Id="rId3" Type="http://schemas.openxmlformats.org/officeDocument/2006/relationships/tags" Target="../tags/tag38.xml"/><Relationship Id="rId7" Type="http://schemas.openxmlformats.org/officeDocument/2006/relationships/notesSlide" Target="../notesSlides/notesSlide21.xml"/><Relationship Id="rId2" Type="http://schemas.openxmlformats.org/officeDocument/2006/relationships/tags" Target="../tags/tag37.xml"/><Relationship Id="rId1" Type="http://schemas.openxmlformats.org/officeDocument/2006/relationships/tags" Target="../tags/tag36.xml"/><Relationship Id="rId6" Type="http://schemas.openxmlformats.org/officeDocument/2006/relationships/slideLayout" Target="../slideLayouts/slideLayout13.xml"/><Relationship Id="rId5" Type="http://schemas.openxmlformats.org/officeDocument/2006/relationships/tags" Target="../tags/tag40.xml"/><Relationship Id="rId4" Type="http://schemas.openxmlformats.org/officeDocument/2006/relationships/tags" Target="../tags/tag39.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3.xml"/><Relationship Id="rId1" Type="http://schemas.openxmlformats.org/officeDocument/2006/relationships/tags" Target="../tags/tag1.xml"/></Relationships>
</file>

<file path=ppt/slides/_rels/slide9.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notesSlide" Target="../notesSlides/notesSlide5.xml"/><Relationship Id="rId5" Type="http://schemas.openxmlformats.org/officeDocument/2006/relationships/slideLayout" Target="../slideLayouts/slideLayout13.xml"/><Relationship Id="rId4" Type="http://schemas.openxmlformats.org/officeDocument/2006/relationships/tags" Target="../tags/tag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rtlCol="0">
            <a:normAutofit fontScale="90000"/>
          </a:bodyPr>
          <a:lstStyle/>
          <a:p>
            <a:pPr>
              <a:defRPr/>
            </a:pPr>
            <a:r>
              <a:rPr lang="en-US" b="1" dirty="0" smtClean="0">
                <a:solidFill>
                  <a:srgbClr val="C00000"/>
                </a:solidFill>
              </a:rPr>
              <a:t>Working with Difficult Moments: Behaviorally Speaking</a:t>
            </a:r>
            <a:endParaRPr lang="nl-NL" b="1" dirty="0" smtClean="0">
              <a:solidFill>
                <a:srgbClr val="C00000"/>
              </a:solidFill>
            </a:endParaRPr>
          </a:p>
        </p:txBody>
      </p:sp>
      <p:sp>
        <p:nvSpPr>
          <p:cNvPr id="3" name="Ondertitel 2"/>
          <p:cNvSpPr>
            <a:spLocks noGrp="1"/>
          </p:cNvSpPr>
          <p:nvPr>
            <p:ph type="subTitle" idx="1"/>
          </p:nvPr>
        </p:nvSpPr>
        <p:spPr/>
        <p:txBody>
          <a:bodyPr rtlCol="0">
            <a:normAutofit/>
          </a:bodyPr>
          <a:lstStyle/>
          <a:p>
            <a:pPr>
              <a:defRPr/>
            </a:pPr>
            <a:r>
              <a:rPr lang="nl-NL" dirty="0"/>
              <a:t>Jacqueline A-Tjak &amp; </a:t>
            </a:r>
            <a:r>
              <a:rPr lang="nl-NL" dirty="0" smtClean="0"/>
              <a:t>Kelly </a:t>
            </a:r>
            <a:r>
              <a:rPr lang="nl-NL" dirty="0"/>
              <a:t>Koerner </a:t>
            </a:r>
            <a:endParaRPr lang="nl-NL" dirty="0" smtClean="0"/>
          </a:p>
          <a:p>
            <a:pPr>
              <a:defRPr/>
            </a:pPr>
            <a:r>
              <a:rPr lang="nl-NL" dirty="0"/>
              <a:t>w</a:t>
            </a:r>
            <a:r>
              <a:rPr lang="nl-NL" dirty="0" smtClean="0"/>
              <a:t>ith a big thank you to Matthieu Villatte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p:cNvSpPr/>
          <p:nvPr/>
        </p:nvSpPr>
        <p:spPr>
          <a:xfrm>
            <a:off x="1524000" y="1600200"/>
            <a:ext cx="9144000" cy="5257800"/>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p:cNvSpPr/>
          <p:nvPr/>
        </p:nvSpPr>
        <p:spPr>
          <a:xfrm>
            <a:off x="1524000" y="1600200"/>
            <a:ext cx="9144000" cy="5257800"/>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p:cNvSpPr txBox="1"/>
          <p:nvPr/>
        </p:nvSpPr>
        <p:spPr>
          <a:xfrm>
            <a:off x="6477000" y="3124201"/>
            <a:ext cx="3581400" cy="2062103"/>
          </a:xfrm>
          <a:prstGeom prst="rect">
            <a:avLst/>
          </a:prstGeom>
          <a:solidFill>
            <a:schemeClr val="bg1"/>
          </a:solidFill>
          <a:ln>
            <a:noFill/>
          </a:ln>
          <a:effectLst>
            <a:glow rad="228600">
              <a:schemeClr val="accent2">
                <a:satMod val="175000"/>
                <a:alpha val="40000"/>
              </a:schemeClr>
            </a:glow>
          </a:effectLst>
        </p:spPr>
        <p:txBody>
          <a:bodyPr wrap="square" rtlCol="0">
            <a:spAutoFit/>
          </a:bodyPr>
          <a:lstStyle/>
          <a:p>
            <a:pPr algn="ctr"/>
            <a:r>
              <a:rPr lang="en-US" sz="3200" dirty="0">
                <a:solidFill>
                  <a:schemeClr val="tx1">
                    <a:lumMod val="85000"/>
                    <a:lumOff val="15000"/>
                  </a:schemeClr>
                </a:solidFill>
              </a:rPr>
              <a:t>habits of:</a:t>
            </a:r>
          </a:p>
          <a:p>
            <a:pPr algn="ctr"/>
            <a:r>
              <a:rPr lang="en-US" sz="3200" dirty="0">
                <a:solidFill>
                  <a:schemeClr val="tx1">
                    <a:lumMod val="85000"/>
                    <a:lumOff val="15000"/>
                  </a:schemeClr>
                </a:solidFill>
              </a:rPr>
              <a:t>aversion/craving</a:t>
            </a:r>
          </a:p>
          <a:p>
            <a:pPr algn="ctr"/>
            <a:r>
              <a:rPr lang="en-US" sz="3200" dirty="0">
                <a:solidFill>
                  <a:schemeClr val="tx1">
                    <a:lumMod val="85000"/>
                    <a:lumOff val="15000"/>
                  </a:schemeClr>
                </a:solidFill>
              </a:rPr>
              <a:t>fix it so feel better</a:t>
            </a:r>
          </a:p>
          <a:p>
            <a:pPr algn="ctr"/>
            <a:r>
              <a:rPr lang="en-US" sz="3200" dirty="0">
                <a:solidFill>
                  <a:schemeClr val="tx1">
                    <a:lumMod val="85000"/>
                    <a:lumOff val="15000"/>
                  </a:schemeClr>
                </a:solidFill>
              </a:rPr>
              <a:t>“movie of me”</a:t>
            </a:r>
          </a:p>
        </p:txBody>
      </p:sp>
      <p:cxnSp>
        <p:nvCxnSpPr>
          <p:cNvPr id="17" name="Straight Connector 16"/>
          <p:cNvCxnSpPr/>
          <p:nvPr/>
        </p:nvCxnSpPr>
        <p:spPr>
          <a:xfrm rot="5400000">
            <a:off x="4533900" y="4076702"/>
            <a:ext cx="3124202" cy="1"/>
          </a:xfrm>
          <a:prstGeom prst="line">
            <a:avLst/>
          </a:prstGeom>
        </p:spPr>
        <p:style>
          <a:lnRef idx="1">
            <a:schemeClr val="accent1"/>
          </a:lnRef>
          <a:fillRef idx="0">
            <a:schemeClr val="accent1"/>
          </a:fillRef>
          <a:effectRef idx="0">
            <a:schemeClr val="accent1"/>
          </a:effectRef>
          <a:fontRef idx="minor">
            <a:schemeClr val="tx1"/>
          </a:fontRef>
        </p:style>
      </p:cxnSp>
      <p:grpSp>
        <p:nvGrpSpPr>
          <p:cNvPr id="4" name="Group 22"/>
          <p:cNvGrpSpPr/>
          <p:nvPr>
            <p:custDataLst>
              <p:tags r:id="rId2"/>
            </p:custDataLst>
          </p:nvPr>
        </p:nvGrpSpPr>
        <p:grpSpPr>
          <a:xfrm>
            <a:off x="1790700" y="3276600"/>
            <a:ext cx="3810000" cy="2057400"/>
            <a:chOff x="914400" y="4191398"/>
            <a:chExt cx="3962400" cy="2667000"/>
          </a:xfrm>
          <a:solidFill>
            <a:schemeClr val="bg2">
              <a:lumMod val="50000"/>
            </a:schemeClr>
          </a:solidFill>
        </p:grpSpPr>
        <p:sp>
          <p:nvSpPr>
            <p:cNvPr id="18" name="Oval 17"/>
            <p:cNvSpPr/>
            <p:nvPr/>
          </p:nvSpPr>
          <p:spPr>
            <a:xfrm>
              <a:off x="914400" y="4191398"/>
              <a:ext cx="3962400" cy="2667000"/>
            </a:xfrm>
            <a:prstGeom prst="ellipse">
              <a:avLst/>
            </a:prstGeom>
            <a:ln>
              <a:no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endParaRPr lang="en-US" dirty="0">
                <a:solidFill>
                  <a:schemeClr val="bg1"/>
                </a:solidFill>
              </a:endParaRPr>
            </a:p>
          </p:txBody>
        </p:sp>
        <p:cxnSp>
          <p:nvCxnSpPr>
            <p:cNvPr id="20" name="Straight Connector 19"/>
            <p:cNvCxnSpPr/>
            <p:nvPr/>
          </p:nvCxnSpPr>
          <p:spPr>
            <a:xfrm rot="16200000" flipH="1">
              <a:off x="1562100" y="5524104"/>
              <a:ext cx="2667000" cy="1588"/>
            </a:xfrm>
            <a:prstGeom prst="line">
              <a:avLst/>
            </a:prstGeom>
            <a:grpFill/>
            <a:ln>
              <a:no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1219200" y="5047844"/>
              <a:ext cx="1524000" cy="1236805"/>
            </a:xfrm>
            <a:prstGeom prst="rect">
              <a:avLst/>
            </a:prstGeom>
            <a:noFill/>
            <a:ln>
              <a:noFill/>
            </a:ln>
          </p:spPr>
          <p:txBody>
            <a:bodyPr wrap="square" rtlCol="0">
              <a:spAutoFit/>
            </a:bodyPr>
            <a:lstStyle/>
            <a:p>
              <a:pPr algn="ctr"/>
              <a:r>
                <a:rPr lang="en-US" sz="2800" dirty="0">
                  <a:solidFill>
                    <a:schemeClr val="tx1">
                      <a:lumMod val="65000"/>
                      <a:lumOff val="35000"/>
                    </a:schemeClr>
                  </a:solidFill>
                </a:rPr>
                <a:t>Outside skin</a:t>
              </a:r>
            </a:p>
          </p:txBody>
        </p:sp>
        <p:sp>
          <p:nvSpPr>
            <p:cNvPr id="22" name="TextBox 21"/>
            <p:cNvSpPr txBox="1"/>
            <p:nvPr/>
          </p:nvSpPr>
          <p:spPr>
            <a:xfrm>
              <a:off x="2971800" y="5047844"/>
              <a:ext cx="1524000" cy="1236805"/>
            </a:xfrm>
            <a:prstGeom prst="rect">
              <a:avLst/>
            </a:prstGeom>
            <a:noFill/>
            <a:ln>
              <a:noFill/>
            </a:ln>
          </p:spPr>
          <p:txBody>
            <a:bodyPr wrap="square" rtlCol="0">
              <a:spAutoFit/>
            </a:bodyPr>
            <a:lstStyle/>
            <a:p>
              <a:pPr algn="ctr"/>
              <a:r>
                <a:rPr lang="en-US" sz="2800" dirty="0">
                  <a:solidFill>
                    <a:schemeClr val="tx1">
                      <a:lumMod val="65000"/>
                      <a:lumOff val="35000"/>
                    </a:schemeClr>
                  </a:solidFill>
                </a:rPr>
                <a:t>Inside skin</a:t>
              </a:r>
            </a:p>
          </p:txBody>
        </p:sp>
      </p:grpSp>
      <p:cxnSp>
        <p:nvCxnSpPr>
          <p:cNvPr id="30" name="Straight Connector 29"/>
          <p:cNvCxnSpPr>
            <a:stCxn id="18" idx="0"/>
            <a:endCxn id="18" idx="4"/>
          </p:cNvCxnSpPr>
          <p:nvPr/>
        </p:nvCxnSpPr>
        <p:spPr>
          <a:xfrm rot="16200000" flipH="1">
            <a:off x="2667000" y="4305300"/>
            <a:ext cx="2057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3" name="Title 1"/>
          <p:cNvSpPr>
            <a:spLocks noGrp="1"/>
          </p:cNvSpPr>
          <p:nvPr>
            <p:ph type="title"/>
          </p:nvPr>
        </p:nvSpPr>
        <p:spPr>
          <a:xfrm>
            <a:off x="1981200" y="274638"/>
            <a:ext cx="8229600" cy="1143000"/>
          </a:xfrm>
        </p:spPr>
        <p:txBody>
          <a:bodyPr/>
          <a:lstStyle/>
          <a:p>
            <a:r>
              <a:rPr lang="en-US" b="1" dirty="0" smtClean="0">
                <a:solidFill>
                  <a:srgbClr val="C00000"/>
                </a:solidFill>
              </a:rPr>
              <a:t>During difficult moments…</a:t>
            </a:r>
            <a:endParaRPr lang="en-US" b="1" dirty="0">
              <a:solidFill>
                <a:srgbClr val="C00000"/>
              </a:solidFill>
            </a:endParaRPr>
          </a:p>
        </p:txBody>
      </p:sp>
      <p:grpSp>
        <p:nvGrpSpPr>
          <p:cNvPr id="32" name="Group 31"/>
          <p:cNvGrpSpPr/>
          <p:nvPr>
            <p:custDataLst>
              <p:tags r:id="rId3"/>
            </p:custDataLst>
          </p:nvPr>
        </p:nvGrpSpPr>
        <p:grpSpPr>
          <a:xfrm>
            <a:off x="1828800" y="1447800"/>
            <a:ext cx="3429000" cy="1981200"/>
            <a:chOff x="685800" y="3657600"/>
            <a:chExt cx="4038600" cy="2667000"/>
          </a:xfrm>
        </p:grpSpPr>
        <p:sp>
          <p:nvSpPr>
            <p:cNvPr id="25" name="Cloud Callout 24"/>
            <p:cNvSpPr/>
            <p:nvPr/>
          </p:nvSpPr>
          <p:spPr>
            <a:xfrm>
              <a:off x="685800" y="3657600"/>
              <a:ext cx="4038600" cy="2667000"/>
            </a:xfrm>
            <a:prstGeom prst="cloudCallout">
              <a:avLst>
                <a:gd name="adj1" fmla="val 77971"/>
                <a:gd name="adj2" fmla="val 1140"/>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29" name="TextBox 28"/>
            <p:cNvSpPr txBox="1"/>
            <p:nvPr/>
          </p:nvSpPr>
          <p:spPr>
            <a:xfrm>
              <a:off x="1371600" y="3928408"/>
              <a:ext cx="2743200" cy="1864416"/>
            </a:xfrm>
            <a:prstGeom prst="rect">
              <a:avLst/>
            </a:prstGeom>
            <a:noFill/>
            <a:ln>
              <a:noFill/>
            </a:ln>
          </p:spPr>
          <p:txBody>
            <a:bodyPr wrap="square" rtlCol="0">
              <a:spAutoFit/>
            </a:bodyPr>
            <a:lstStyle/>
            <a:p>
              <a:pPr algn="ctr"/>
              <a:r>
                <a:rPr lang="en-US" sz="2800" b="1" dirty="0">
                  <a:solidFill>
                    <a:schemeClr val="bg1"/>
                  </a:solidFill>
                </a:rPr>
                <a:t>What is happening right now?</a:t>
              </a:r>
            </a:p>
          </p:txBody>
        </p:sp>
      </p:grpSp>
      <p:grpSp>
        <p:nvGrpSpPr>
          <p:cNvPr id="33" name="Group 32"/>
          <p:cNvGrpSpPr/>
          <p:nvPr>
            <p:custDataLst>
              <p:tags r:id="rId4"/>
            </p:custDataLst>
          </p:nvPr>
        </p:nvGrpSpPr>
        <p:grpSpPr>
          <a:xfrm>
            <a:off x="6172200" y="2895600"/>
            <a:ext cx="4038600" cy="2590800"/>
            <a:chOff x="4800600" y="3048000"/>
            <a:chExt cx="4038600" cy="2590800"/>
          </a:xfrm>
        </p:grpSpPr>
        <p:sp>
          <p:nvSpPr>
            <p:cNvPr id="24" name="Cloud Callout 23"/>
            <p:cNvSpPr/>
            <p:nvPr/>
          </p:nvSpPr>
          <p:spPr>
            <a:xfrm>
              <a:off x="4800600" y="3048000"/>
              <a:ext cx="4038600" cy="2590800"/>
            </a:xfrm>
            <a:prstGeom prst="cloudCallout">
              <a:avLst>
                <a:gd name="adj1" fmla="val -44528"/>
                <a:gd name="adj2" fmla="val -60620"/>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extBox 30"/>
            <p:cNvSpPr txBox="1"/>
            <p:nvPr/>
          </p:nvSpPr>
          <p:spPr>
            <a:xfrm>
              <a:off x="5410200" y="3629561"/>
              <a:ext cx="3048000" cy="1323439"/>
            </a:xfrm>
            <a:prstGeom prst="rect">
              <a:avLst/>
            </a:prstGeom>
            <a:noFill/>
            <a:ln>
              <a:noFill/>
            </a:ln>
          </p:spPr>
          <p:txBody>
            <a:bodyPr wrap="square" rtlCol="0">
              <a:spAutoFit/>
            </a:bodyPr>
            <a:lstStyle/>
            <a:p>
              <a:pPr algn="ctr"/>
              <a:r>
                <a:rPr lang="en-US" sz="4000" b="1" dirty="0">
                  <a:solidFill>
                    <a:schemeClr val="bg1"/>
                  </a:solidFill>
                </a:rPr>
                <a:t>Can I be with this?</a:t>
              </a:r>
            </a:p>
          </p:txBody>
        </p:sp>
      </p:grpSp>
    </p:spTree>
    <p:custDataLst>
      <p:tags r:id="rId1"/>
    </p:custDataLst>
    <p:extLst>
      <p:ext uri="{BB962C8B-B14F-4D97-AF65-F5344CB8AC3E}">
        <p14:creationId xmlns:p14="http://schemas.microsoft.com/office/powerpoint/2010/main" xmlns="" val="1141322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fade">
                                      <p:cBhvr>
                                        <p:cTn id="13" dur="2000"/>
                                        <p:tgtEl>
                                          <p:spTgt spid="28"/>
                                        </p:tgtEl>
                                      </p:cBhvr>
                                    </p:animEffect>
                                  </p:childTnLst>
                                </p:cTn>
                              </p:par>
                              <p:par>
                                <p:cTn id="14" presetID="9" presetClass="exit" presetSubtype="0" fill="hold" grpId="0" nodeType="withEffect">
                                  <p:stCondLst>
                                    <p:cond delay="0"/>
                                  </p:stCondLst>
                                  <p:childTnLst>
                                    <p:animEffect transition="out" filter="dissolve">
                                      <p:cBhvr>
                                        <p:cTn id="15" dur="500"/>
                                        <p:tgtEl>
                                          <p:spTgt spid="27"/>
                                        </p:tgtEl>
                                      </p:cBhvr>
                                    </p:animEffect>
                                    <p:set>
                                      <p:cBhvr>
                                        <p:cTn id="16" dur="1" fill="hold">
                                          <p:stCondLst>
                                            <p:cond delay="499"/>
                                          </p:stCondLst>
                                        </p:cTn>
                                        <p:tgtEl>
                                          <p:spTgt spid="2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p:nvPr>
            <p:custDataLst>
              <p:tags r:id="rId2"/>
            </p:custDataLst>
          </p:nvPr>
        </p:nvGrpSpPr>
        <p:grpSpPr>
          <a:xfrm>
            <a:off x="2286001" y="1520693"/>
            <a:ext cx="2246945" cy="3425380"/>
            <a:chOff x="803564" y="1520693"/>
            <a:chExt cx="2246945" cy="3425380"/>
          </a:xfrm>
        </p:grpSpPr>
        <p:sp>
          <p:nvSpPr>
            <p:cNvPr id="5" name="Freeform 4"/>
            <p:cNvSpPr/>
            <p:nvPr/>
          </p:nvSpPr>
          <p:spPr>
            <a:xfrm>
              <a:off x="803564" y="1520693"/>
              <a:ext cx="1149927" cy="2497125"/>
            </a:xfrm>
            <a:custGeom>
              <a:avLst/>
              <a:gdLst>
                <a:gd name="connsiteX0" fmla="*/ 1149927 w 1149927"/>
                <a:gd name="connsiteY0" fmla="*/ 44871 h 2497125"/>
                <a:gd name="connsiteX1" fmla="*/ 1108363 w 1149927"/>
                <a:gd name="connsiteY1" fmla="*/ 31016 h 2497125"/>
                <a:gd name="connsiteX2" fmla="*/ 1052945 w 1149927"/>
                <a:gd name="connsiteY2" fmla="*/ 3307 h 2497125"/>
                <a:gd name="connsiteX3" fmla="*/ 914400 w 1149927"/>
                <a:gd name="connsiteY3" fmla="*/ 17162 h 2497125"/>
                <a:gd name="connsiteX4" fmla="*/ 872836 w 1149927"/>
                <a:gd name="connsiteY4" fmla="*/ 31016 h 2497125"/>
                <a:gd name="connsiteX5" fmla="*/ 775854 w 1149927"/>
                <a:gd name="connsiteY5" fmla="*/ 58725 h 2497125"/>
                <a:gd name="connsiteX6" fmla="*/ 651163 w 1149927"/>
                <a:gd name="connsiteY6" fmla="*/ 155707 h 2497125"/>
                <a:gd name="connsiteX7" fmla="*/ 609600 w 1149927"/>
                <a:gd name="connsiteY7" fmla="*/ 252689 h 2497125"/>
                <a:gd name="connsiteX8" fmla="*/ 581891 w 1149927"/>
                <a:gd name="connsiteY8" fmla="*/ 349671 h 2497125"/>
                <a:gd name="connsiteX9" fmla="*/ 554181 w 1149927"/>
                <a:gd name="connsiteY9" fmla="*/ 377380 h 2497125"/>
                <a:gd name="connsiteX10" fmla="*/ 526472 w 1149927"/>
                <a:gd name="connsiteY10" fmla="*/ 474362 h 2497125"/>
                <a:gd name="connsiteX11" fmla="*/ 512618 w 1149927"/>
                <a:gd name="connsiteY11" fmla="*/ 585198 h 2497125"/>
                <a:gd name="connsiteX12" fmla="*/ 526472 w 1149927"/>
                <a:gd name="connsiteY12" fmla="*/ 820725 h 2497125"/>
                <a:gd name="connsiteX13" fmla="*/ 540327 w 1149927"/>
                <a:gd name="connsiteY13" fmla="*/ 862289 h 2497125"/>
                <a:gd name="connsiteX14" fmla="*/ 609600 w 1149927"/>
                <a:gd name="connsiteY14" fmla="*/ 931562 h 2497125"/>
                <a:gd name="connsiteX15" fmla="*/ 706581 w 1149927"/>
                <a:gd name="connsiteY15" fmla="*/ 1056252 h 2497125"/>
                <a:gd name="connsiteX16" fmla="*/ 734291 w 1149927"/>
                <a:gd name="connsiteY16" fmla="*/ 1083962 h 2497125"/>
                <a:gd name="connsiteX17" fmla="*/ 775854 w 1149927"/>
                <a:gd name="connsiteY17" fmla="*/ 1208652 h 2497125"/>
                <a:gd name="connsiteX18" fmla="*/ 789709 w 1149927"/>
                <a:gd name="connsiteY18" fmla="*/ 1250216 h 2497125"/>
                <a:gd name="connsiteX19" fmla="*/ 734291 w 1149927"/>
                <a:gd name="connsiteY19" fmla="*/ 1319489 h 2497125"/>
                <a:gd name="connsiteX20" fmla="*/ 651163 w 1149927"/>
                <a:gd name="connsiteY20" fmla="*/ 1347198 h 2497125"/>
                <a:gd name="connsiteX21" fmla="*/ 471054 w 1149927"/>
                <a:gd name="connsiteY21" fmla="*/ 1333343 h 2497125"/>
                <a:gd name="connsiteX22" fmla="*/ 415636 w 1149927"/>
                <a:gd name="connsiteY22" fmla="*/ 1319489 h 2497125"/>
                <a:gd name="connsiteX23" fmla="*/ 180109 w 1149927"/>
                <a:gd name="connsiteY23" fmla="*/ 1333343 h 2497125"/>
                <a:gd name="connsiteX24" fmla="*/ 69272 w 1149927"/>
                <a:gd name="connsiteY24" fmla="*/ 1374907 h 2497125"/>
                <a:gd name="connsiteX25" fmla="*/ 41563 w 1149927"/>
                <a:gd name="connsiteY25" fmla="*/ 1458034 h 2497125"/>
                <a:gd name="connsiteX26" fmla="*/ 27709 w 1149927"/>
                <a:gd name="connsiteY26" fmla="*/ 1499598 h 2497125"/>
                <a:gd name="connsiteX27" fmla="*/ 13854 w 1149927"/>
                <a:gd name="connsiteY27" fmla="*/ 1624289 h 2497125"/>
                <a:gd name="connsiteX28" fmla="*/ 0 w 1149927"/>
                <a:gd name="connsiteY28" fmla="*/ 2497125 h 2497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149927" h="2497125">
                  <a:moveTo>
                    <a:pt x="1149927" y="44871"/>
                  </a:moveTo>
                  <a:cubicBezTo>
                    <a:pt x="1136072" y="40253"/>
                    <a:pt x="1121786" y="36769"/>
                    <a:pt x="1108363" y="31016"/>
                  </a:cubicBezTo>
                  <a:cubicBezTo>
                    <a:pt x="1089380" y="22880"/>
                    <a:pt x="1073546" y="4778"/>
                    <a:pt x="1052945" y="3307"/>
                  </a:cubicBezTo>
                  <a:cubicBezTo>
                    <a:pt x="1006651" y="0"/>
                    <a:pt x="960582" y="12544"/>
                    <a:pt x="914400" y="17162"/>
                  </a:cubicBezTo>
                  <a:cubicBezTo>
                    <a:pt x="900545" y="21780"/>
                    <a:pt x="886878" y="27004"/>
                    <a:pt x="872836" y="31016"/>
                  </a:cubicBezTo>
                  <a:cubicBezTo>
                    <a:pt x="751060" y="65809"/>
                    <a:pt x="875510" y="25508"/>
                    <a:pt x="775854" y="58725"/>
                  </a:cubicBezTo>
                  <a:cubicBezTo>
                    <a:pt x="676424" y="125011"/>
                    <a:pt x="716275" y="90595"/>
                    <a:pt x="651163" y="155707"/>
                  </a:cubicBezTo>
                  <a:cubicBezTo>
                    <a:pt x="611392" y="314799"/>
                    <a:pt x="667004" y="118747"/>
                    <a:pt x="609600" y="252689"/>
                  </a:cubicBezTo>
                  <a:cubicBezTo>
                    <a:pt x="600547" y="273812"/>
                    <a:pt x="595366" y="327212"/>
                    <a:pt x="581891" y="349671"/>
                  </a:cubicBezTo>
                  <a:cubicBezTo>
                    <a:pt x="575170" y="360872"/>
                    <a:pt x="563418" y="368144"/>
                    <a:pt x="554181" y="377380"/>
                  </a:cubicBezTo>
                  <a:cubicBezTo>
                    <a:pt x="543201" y="410320"/>
                    <a:pt x="532270" y="439572"/>
                    <a:pt x="526472" y="474362"/>
                  </a:cubicBezTo>
                  <a:cubicBezTo>
                    <a:pt x="520351" y="511088"/>
                    <a:pt x="517236" y="548253"/>
                    <a:pt x="512618" y="585198"/>
                  </a:cubicBezTo>
                  <a:cubicBezTo>
                    <a:pt x="517236" y="663707"/>
                    <a:pt x="518647" y="742471"/>
                    <a:pt x="526472" y="820725"/>
                  </a:cubicBezTo>
                  <a:cubicBezTo>
                    <a:pt x="527925" y="835257"/>
                    <a:pt x="531565" y="850606"/>
                    <a:pt x="540327" y="862289"/>
                  </a:cubicBezTo>
                  <a:cubicBezTo>
                    <a:pt x="559920" y="888413"/>
                    <a:pt x="609600" y="931562"/>
                    <a:pt x="609600" y="931562"/>
                  </a:cubicBezTo>
                  <a:cubicBezTo>
                    <a:pt x="635846" y="1010301"/>
                    <a:pt x="613128" y="962799"/>
                    <a:pt x="706581" y="1056252"/>
                  </a:cubicBezTo>
                  <a:lnTo>
                    <a:pt x="734291" y="1083962"/>
                  </a:lnTo>
                  <a:lnTo>
                    <a:pt x="775854" y="1208652"/>
                  </a:lnTo>
                  <a:lnTo>
                    <a:pt x="789709" y="1250216"/>
                  </a:lnTo>
                  <a:cubicBezTo>
                    <a:pt x="774685" y="1295286"/>
                    <a:pt x="783334" y="1297692"/>
                    <a:pt x="734291" y="1319489"/>
                  </a:cubicBezTo>
                  <a:cubicBezTo>
                    <a:pt x="707600" y="1331352"/>
                    <a:pt x="651163" y="1347198"/>
                    <a:pt x="651163" y="1347198"/>
                  </a:cubicBezTo>
                  <a:cubicBezTo>
                    <a:pt x="591127" y="1342580"/>
                    <a:pt x="530855" y="1340378"/>
                    <a:pt x="471054" y="1333343"/>
                  </a:cubicBezTo>
                  <a:cubicBezTo>
                    <a:pt x="452143" y="1331118"/>
                    <a:pt x="434677" y="1319489"/>
                    <a:pt x="415636" y="1319489"/>
                  </a:cubicBezTo>
                  <a:cubicBezTo>
                    <a:pt x="336991" y="1319489"/>
                    <a:pt x="258618" y="1328725"/>
                    <a:pt x="180109" y="1333343"/>
                  </a:cubicBezTo>
                  <a:cubicBezTo>
                    <a:pt x="152168" y="1338931"/>
                    <a:pt x="89657" y="1342290"/>
                    <a:pt x="69272" y="1374907"/>
                  </a:cubicBezTo>
                  <a:cubicBezTo>
                    <a:pt x="53792" y="1399675"/>
                    <a:pt x="50799" y="1430325"/>
                    <a:pt x="41563" y="1458034"/>
                  </a:cubicBezTo>
                  <a:lnTo>
                    <a:pt x="27709" y="1499598"/>
                  </a:lnTo>
                  <a:cubicBezTo>
                    <a:pt x="23091" y="1541162"/>
                    <a:pt x="15032" y="1582486"/>
                    <a:pt x="13854" y="1624289"/>
                  </a:cubicBezTo>
                  <a:cubicBezTo>
                    <a:pt x="5661" y="1915156"/>
                    <a:pt x="0" y="2206143"/>
                    <a:pt x="0" y="2497125"/>
                  </a:cubicBezTo>
                </a:path>
              </a:pathLst>
            </a:cu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6" name="Freeform 5"/>
            <p:cNvSpPr/>
            <p:nvPr/>
          </p:nvSpPr>
          <p:spPr>
            <a:xfrm>
              <a:off x="1898073" y="1551709"/>
              <a:ext cx="1152436" cy="2660073"/>
            </a:xfrm>
            <a:custGeom>
              <a:avLst/>
              <a:gdLst>
                <a:gd name="connsiteX0" fmla="*/ 0 w 1152436"/>
                <a:gd name="connsiteY0" fmla="*/ 0 h 2660073"/>
                <a:gd name="connsiteX1" fmla="*/ 193963 w 1152436"/>
                <a:gd name="connsiteY1" fmla="*/ 13855 h 2660073"/>
                <a:gd name="connsiteX2" fmla="*/ 263236 w 1152436"/>
                <a:gd name="connsiteY2" fmla="*/ 83127 h 2660073"/>
                <a:gd name="connsiteX3" fmla="*/ 304800 w 1152436"/>
                <a:gd name="connsiteY3" fmla="*/ 96982 h 2660073"/>
                <a:gd name="connsiteX4" fmla="*/ 346363 w 1152436"/>
                <a:gd name="connsiteY4" fmla="*/ 124691 h 2660073"/>
                <a:gd name="connsiteX5" fmla="*/ 401782 w 1152436"/>
                <a:gd name="connsiteY5" fmla="*/ 207818 h 2660073"/>
                <a:gd name="connsiteX6" fmla="*/ 429491 w 1152436"/>
                <a:gd name="connsiteY6" fmla="*/ 290946 h 2660073"/>
                <a:gd name="connsiteX7" fmla="*/ 443345 w 1152436"/>
                <a:gd name="connsiteY7" fmla="*/ 332509 h 2660073"/>
                <a:gd name="connsiteX8" fmla="*/ 457200 w 1152436"/>
                <a:gd name="connsiteY8" fmla="*/ 374073 h 2660073"/>
                <a:gd name="connsiteX9" fmla="*/ 471054 w 1152436"/>
                <a:gd name="connsiteY9" fmla="*/ 429491 h 2660073"/>
                <a:gd name="connsiteX10" fmla="*/ 484909 w 1152436"/>
                <a:gd name="connsiteY10" fmla="*/ 512618 h 2660073"/>
                <a:gd name="connsiteX11" fmla="*/ 471054 w 1152436"/>
                <a:gd name="connsiteY11" fmla="*/ 831273 h 2660073"/>
                <a:gd name="connsiteX12" fmla="*/ 443345 w 1152436"/>
                <a:gd name="connsiteY12" fmla="*/ 914400 h 2660073"/>
                <a:gd name="connsiteX13" fmla="*/ 429491 w 1152436"/>
                <a:gd name="connsiteY13" fmla="*/ 955964 h 2660073"/>
                <a:gd name="connsiteX14" fmla="*/ 415636 w 1152436"/>
                <a:gd name="connsiteY14" fmla="*/ 1011382 h 2660073"/>
                <a:gd name="connsiteX15" fmla="*/ 387927 w 1152436"/>
                <a:gd name="connsiteY15" fmla="*/ 1094509 h 2660073"/>
                <a:gd name="connsiteX16" fmla="*/ 374072 w 1152436"/>
                <a:gd name="connsiteY16" fmla="*/ 1136073 h 2660073"/>
                <a:gd name="connsiteX17" fmla="*/ 360218 w 1152436"/>
                <a:gd name="connsiteY17" fmla="*/ 1177636 h 2660073"/>
                <a:gd name="connsiteX18" fmla="*/ 332509 w 1152436"/>
                <a:gd name="connsiteY18" fmla="*/ 1205346 h 2660073"/>
                <a:gd name="connsiteX19" fmla="*/ 346363 w 1152436"/>
                <a:gd name="connsiteY19" fmla="*/ 1330036 h 2660073"/>
                <a:gd name="connsiteX20" fmla="*/ 374072 w 1152436"/>
                <a:gd name="connsiteY20" fmla="*/ 1357746 h 2660073"/>
                <a:gd name="connsiteX21" fmla="*/ 526472 w 1152436"/>
                <a:gd name="connsiteY21" fmla="*/ 1399309 h 2660073"/>
                <a:gd name="connsiteX22" fmla="*/ 651163 w 1152436"/>
                <a:gd name="connsiteY22" fmla="*/ 1440873 h 2660073"/>
                <a:gd name="connsiteX23" fmla="*/ 692727 w 1152436"/>
                <a:gd name="connsiteY23" fmla="*/ 1454727 h 2660073"/>
                <a:gd name="connsiteX24" fmla="*/ 734291 w 1152436"/>
                <a:gd name="connsiteY24" fmla="*/ 1468582 h 2660073"/>
                <a:gd name="connsiteX25" fmla="*/ 803563 w 1152436"/>
                <a:gd name="connsiteY25" fmla="*/ 1524000 h 2660073"/>
                <a:gd name="connsiteX26" fmla="*/ 831272 w 1152436"/>
                <a:gd name="connsiteY26" fmla="*/ 1565564 h 2660073"/>
                <a:gd name="connsiteX27" fmla="*/ 858982 w 1152436"/>
                <a:gd name="connsiteY27" fmla="*/ 1593273 h 2660073"/>
                <a:gd name="connsiteX28" fmla="*/ 886691 w 1152436"/>
                <a:gd name="connsiteY28" fmla="*/ 1634836 h 2660073"/>
                <a:gd name="connsiteX29" fmla="*/ 914400 w 1152436"/>
                <a:gd name="connsiteY29" fmla="*/ 1662546 h 2660073"/>
                <a:gd name="connsiteX30" fmla="*/ 969818 w 1152436"/>
                <a:gd name="connsiteY30" fmla="*/ 1745673 h 2660073"/>
                <a:gd name="connsiteX31" fmla="*/ 997527 w 1152436"/>
                <a:gd name="connsiteY31" fmla="*/ 1842655 h 2660073"/>
                <a:gd name="connsiteX32" fmla="*/ 1025236 w 1152436"/>
                <a:gd name="connsiteY32" fmla="*/ 1925782 h 2660073"/>
                <a:gd name="connsiteX33" fmla="*/ 1039091 w 1152436"/>
                <a:gd name="connsiteY33" fmla="*/ 1967346 h 2660073"/>
                <a:gd name="connsiteX34" fmla="*/ 1080654 w 1152436"/>
                <a:gd name="connsiteY34" fmla="*/ 2161309 h 2660073"/>
                <a:gd name="connsiteX35" fmla="*/ 1080654 w 1152436"/>
                <a:gd name="connsiteY35" fmla="*/ 2161309 h 2660073"/>
                <a:gd name="connsiteX36" fmla="*/ 1108363 w 1152436"/>
                <a:gd name="connsiteY36" fmla="*/ 2313709 h 2660073"/>
                <a:gd name="connsiteX37" fmla="*/ 1122218 w 1152436"/>
                <a:gd name="connsiteY37" fmla="*/ 2369127 h 2660073"/>
                <a:gd name="connsiteX38" fmla="*/ 1136072 w 1152436"/>
                <a:gd name="connsiteY38" fmla="*/ 2507673 h 2660073"/>
                <a:gd name="connsiteX39" fmla="*/ 1149927 w 1152436"/>
                <a:gd name="connsiteY39" fmla="*/ 2576946 h 2660073"/>
                <a:gd name="connsiteX40" fmla="*/ 1149927 w 1152436"/>
                <a:gd name="connsiteY40" fmla="*/ 2660073 h 2660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152436" h="2660073">
                  <a:moveTo>
                    <a:pt x="0" y="0"/>
                  </a:moveTo>
                  <a:cubicBezTo>
                    <a:pt x="64654" y="4618"/>
                    <a:pt x="130130" y="2590"/>
                    <a:pt x="193963" y="13855"/>
                  </a:cubicBezTo>
                  <a:cubicBezTo>
                    <a:pt x="247291" y="23266"/>
                    <a:pt x="228381" y="55243"/>
                    <a:pt x="263236" y="83127"/>
                  </a:cubicBezTo>
                  <a:cubicBezTo>
                    <a:pt x="274640" y="92250"/>
                    <a:pt x="291738" y="90451"/>
                    <a:pt x="304800" y="96982"/>
                  </a:cubicBezTo>
                  <a:cubicBezTo>
                    <a:pt x="319693" y="104429"/>
                    <a:pt x="332509" y="115455"/>
                    <a:pt x="346363" y="124691"/>
                  </a:cubicBezTo>
                  <a:lnTo>
                    <a:pt x="401782" y="207818"/>
                  </a:lnTo>
                  <a:cubicBezTo>
                    <a:pt x="417984" y="232121"/>
                    <a:pt x="420255" y="263237"/>
                    <a:pt x="429491" y="290946"/>
                  </a:cubicBezTo>
                  <a:lnTo>
                    <a:pt x="443345" y="332509"/>
                  </a:lnTo>
                  <a:cubicBezTo>
                    <a:pt x="447963" y="346364"/>
                    <a:pt x="453658" y="359905"/>
                    <a:pt x="457200" y="374073"/>
                  </a:cubicBezTo>
                  <a:cubicBezTo>
                    <a:pt x="461818" y="392546"/>
                    <a:pt x="467320" y="410820"/>
                    <a:pt x="471054" y="429491"/>
                  </a:cubicBezTo>
                  <a:cubicBezTo>
                    <a:pt x="476563" y="457037"/>
                    <a:pt x="480291" y="484909"/>
                    <a:pt x="484909" y="512618"/>
                  </a:cubicBezTo>
                  <a:cubicBezTo>
                    <a:pt x="480291" y="618836"/>
                    <a:pt x="481994" y="725519"/>
                    <a:pt x="471054" y="831273"/>
                  </a:cubicBezTo>
                  <a:cubicBezTo>
                    <a:pt x="468049" y="860326"/>
                    <a:pt x="452581" y="886691"/>
                    <a:pt x="443345" y="914400"/>
                  </a:cubicBezTo>
                  <a:lnTo>
                    <a:pt x="429491" y="955964"/>
                  </a:lnTo>
                  <a:cubicBezTo>
                    <a:pt x="423470" y="974028"/>
                    <a:pt x="421108" y="993144"/>
                    <a:pt x="415636" y="1011382"/>
                  </a:cubicBezTo>
                  <a:cubicBezTo>
                    <a:pt x="407243" y="1039358"/>
                    <a:pt x="397163" y="1066800"/>
                    <a:pt x="387927" y="1094509"/>
                  </a:cubicBezTo>
                  <a:lnTo>
                    <a:pt x="374072" y="1136073"/>
                  </a:lnTo>
                  <a:cubicBezTo>
                    <a:pt x="369454" y="1149927"/>
                    <a:pt x="370544" y="1167309"/>
                    <a:pt x="360218" y="1177636"/>
                  </a:cubicBezTo>
                  <a:lnTo>
                    <a:pt x="332509" y="1205346"/>
                  </a:lnTo>
                  <a:cubicBezTo>
                    <a:pt x="337127" y="1246909"/>
                    <a:pt x="335360" y="1289690"/>
                    <a:pt x="346363" y="1330036"/>
                  </a:cubicBezTo>
                  <a:cubicBezTo>
                    <a:pt x="349800" y="1342638"/>
                    <a:pt x="362389" y="1351904"/>
                    <a:pt x="374072" y="1357746"/>
                  </a:cubicBezTo>
                  <a:cubicBezTo>
                    <a:pt x="441059" y="1391240"/>
                    <a:pt x="459583" y="1381067"/>
                    <a:pt x="526472" y="1399309"/>
                  </a:cubicBezTo>
                  <a:cubicBezTo>
                    <a:pt x="526515" y="1399321"/>
                    <a:pt x="630360" y="1433939"/>
                    <a:pt x="651163" y="1440873"/>
                  </a:cubicBezTo>
                  <a:lnTo>
                    <a:pt x="692727" y="1454727"/>
                  </a:lnTo>
                  <a:lnTo>
                    <a:pt x="734291" y="1468582"/>
                  </a:lnTo>
                  <a:cubicBezTo>
                    <a:pt x="813702" y="1587700"/>
                    <a:pt x="707963" y="1447519"/>
                    <a:pt x="803563" y="1524000"/>
                  </a:cubicBezTo>
                  <a:cubicBezTo>
                    <a:pt x="816565" y="1534402"/>
                    <a:pt x="820870" y="1552562"/>
                    <a:pt x="831272" y="1565564"/>
                  </a:cubicBezTo>
                  <a:cubicBezTo>
                    <a:pt x="839432" y="1575764"/>
                    <a:pt x="850822" y="1583073"/>
                    <a:pt x="858982" y="1593273"/>
                  </a:cubicBezTo>
                  <a:cubicBezTo>
                    <a:pt x="869384" y="1606275"/>
                    <a:pt x="876289" y="1621834"/>
                    <a:pt x="886691" y="1634836"/>
                  </a:cubicBezTo>
                  <a:cubicBezTo>
                    <a:pt x="894851" y="1645036"/>
                    <a:pt x="906563" y="1652096"/>
                    <a:pt x="914400" y="1662546"/>
                  </a:cubicBezTo>
                  <a:cubicBezTo>
                    <a:pt x="934381" y="1689188"/>
                    <a:pt x="969818" y="1745673"/>
                    <a:pt x="969818" y="1745673"/>
                  </a:cubicBezTo>
                  <a:cubicBezTo>
                    <a:pt x="1016383" y="1885371"/>
                    <a:pt x="945330" y="1668665"/>
                    <a:pt x="997527" y="1842655"/>
                  </a:cubicBezTo>
                  <a:cubicBezTo>
                    <a:pt x="1005920" y="1870631"/>
                    <a:pt x="1016000" y="1898073"/>
                    <a:pt x="1025236" y="1925782"/>
                  </a:cubicBezTo>
                  <a:lnTo>
                    <a:pt x="1039091" y="1967346"/>
                  </a:lnTo>
                  <a:cubicBezTo>
                    <a:pt x="1056568" y="2107164"/>
                    <a:pt x="1041171" y="2042860"/>
                    <a:pt x="1080654" y="2161309"/>
                  </a:cubicBezTo>
                  <a:lnTo>
                    <a:pt x="1080654" y="2161309"/>
                  </a:lnTo>
                  <a:cubicBezTo>
                    <a:pt x="1090677" y="2221443"/>
                    <a:pt x="1095458" y="2255636"/>
                    <a:pt x="1108363" y="2313709"/>
                  </a:cubicBezTo>
                  <a:cubicBezTo>
                    <a:pt x="1112494" y="2332297"/>
                    <a:pt x="1117600" y="2350654"/>
                    <a:pt x="1122218" y="2369127"/>
                  </a:cubicBezTo>
                  <a:cubicBezTo>
                    <a:pt x="1126836" y="2415309"/>
                    <a:pt x="1129938" y="2461668"/>
                    <a:pt x="1136072" y="2507673"/>
                  </a:cubicBezTo>
                  <a:cubicBezTo>
                    <a:pt x="1139184" y="2531015"/>
                    <a:pt x="1147795" y="2553494"/>
                    <a:pt x="1149927" y="2576946"/>
                  </a:cubicBezTo>
                  <a:cubicBezTo>
                    <a:pt x="1152436" y="2604541"/>
                    <a:pt x="1149927" y="2632364"/>
                    <a:pt x="1149927" y="2660073"/>
                  </a:cubicBezTo>
                </a:path>
              </a:pathLst>
            </a:cu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7" name="Freeform 6"/>
            <p:cNvSpPr/>
            <p:nvPr/>
          </p:nvSpPr>
          <p:spPr>
            <a:xfrm>
              <a:off x="1357745" y="3574473"/>
              <a:ext cx="429491" cy="900545"/>
            </a:xfrm>
            <a:custGeom>
              <a:avLst/>
              <a:gdLst>
                <a:gd name="connsiteX0" fmla="*/ 0 w 429491"/>
                <a:gd name="connsiteY0" fmla="*/ 0 h 900545"/>
                <a:gd name="connsiteX1" fmla="*/ 13855 w 429491"/>
                <a:gd name="connsiteY1" fmla="*/ 651163 h 900545"/>
                <a:gd name="connsiteX2" fmla="*/ 83128 w 429491"/>
                <a:gd name="connsiteY2" fmla="*/ 706582 h 900545"/>
                <a:gd name="connsiteX3" fmla="*/ 124691 w 429491"/>
                <a:gd name="connsiteY3" fmla="*/ 734291 h 900545"/>
                <a:gd name="connsiteX4" fmla="*/ 263237 w 429491"/>
                <a:gd name="connsiteY4" fmla="*/ 789709 h 900545"/>
                <a:gd name="connsiteX5" fmla="*/ 332510 w 429491"/>
                <a:gd name="connsiteY5" fmla="*/ 845127 h 900545"/>
                <a:gd name="connsiteX6" fmla="*/ 374073 w 429491"/>
                <a:gd name="connsiteY6" fmla="*/ 858982 h 900545"/>
                <a:gd name="connsiteX7" fmla="*/ 429491 w 429491"/>
                <a:gd name="connsiteY7" fmla="*/ 900545 h 900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9491" h="900545">
                  <a:moveTo>
                    <a:pt x="0" y="0"/>
                  </a:moveTo>
                  <a:cubicBezTo>
                    <a:pt x="4618" y="217054"/>
                    <a:pt x="852" y="434449"/>
                    <a:pt x="13855" y="651163"/>
                  </a:cubicBezTo>
                  <a:cubicBezTo>
                    <a:pt x="16744" y="699318"/>
                    <a:pt x="54641" y="692338"/>
                    <a:pt x="83128" y="706582"/>
                  </a:cubicBezTo>
                  <a:cubicBezTo>
                    <a:pt x="98021" y="714029"/>
                    <a:pt x="110234" y="726030"/>
                    <a:pt x="124691" y="734291"/>
                  </a:cubicBezTo>
                  <a:cubicBezTo>
                    <a:pt x="181769" y="766907"/>
                    <a:pt x="195115" y="767002"/>
                    <a:pt x="263237" y="789709"/>
                  </a:cubicBezTo>
                  <a:cubicBezTo>
                    <a:pt x="325617" y="810502"/>
                    <a:pt x="285221" y="816754"/>
                    <a:pt x="332510" y="845127"/>
                  </a:cubicBezTo>
                  <a:cubicBezTo>
                    <a:pt x="345033" y="852641"/>
                    <a:pt x="361011" y="852451"/>
                    <a:pt x="374073" y="858982"/>
                  </a:cubicBezTo>
                  <a:cubicBezTo>
                    <a:pt x="405406" y="874649"/>
                    <a:pt x="410007" y="881061"/>
                    <a:pt x="429491" y="900545"/>
                  </a:cubicBezTo>
                </a:path>
              </a:pathLst>
            </a:cu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8" name="Freeform 7"/>
            <p:cNvSpPr/>
            <p:nvPr/>
          </p:nvSpPr>
          <p:spPr>
            <a:xfrm>
              <a:off x="2535382" y="3588327"/>
              <a:ext cx="236499" cy="831273"/>
            </a:xfrm>
            <a:custGeom>
              <a:avLst/>
              <a:gdLst>
                <a:gd name="connsiteX0" fmla="*/ 0 w 236499"/>
                <a:gd name="connsiteY0" fmla="*/ 0 h 831273"/>
                <a:gd name="connsiteX1" fmla="*/ 41563 w 236499"/>
                <a:gd name="connsiteY1" fmla="*/ 13855 h 831273"/>
                <a:gd name="connsiteX2" fmla="*/ 69273 w 236499"/>
                <a:gd name="connsiteY2" fmla="*/ 55418 h 831273"/>
                <a:gd name="connsiteX3" fmla="*/ 96982 w 236499"/>
                <a:gd name="connsiteY3" fmla="*/ 83128 h 831273"/>
                <a:gd name="connsiteX4" fmla="*/ 138545 w 236499"/>
                <a:gd name="connsiteY4" fmla="*/ 207818 h 831273"/>
                <a:gd name="connsiteX5" fmla="*/ 152400 w 236499"/>
                <a:gd name="connsiteY5" fmla="*/ 249382 h 831273"/>
                <a:gd name="connsiteX6" fmla="*/ 166254 w 236499"/>
                <a:gd name="connsiteY6" fmla="*/ 290946 h 831273"/>
                <a:gd name="connsiteX7" fmla="*/ 193963 w 236499"/>
                <a:gd name="connsiteY7" fmla="*/ 498764 h 831273"/>
                <a:gd name="connsiteX8" fmla="*/ 207818 w 236499"/>
                <a:gd name="connsiteY8" fmla="*/ 540328 h 831273"/>
                <a:gd name="connsiteX9" fmla="*/ 207818 w 236499"/>
                <a:gd name="connsiteY9" fmla="*/ 748146 h 831273"/>
                <a:gd name="connsiteX10" fmla="*/ 166254 w 236499"/>
                <a:gd name="connsiteY10" fmla="*/ 762000 h 831273"/>
                <a:gd name="connsiteX11" fmla="*/ 166254 w 236499"/>
                <a:gd name="connsiteY11" fmla="*/ 831273 h 8312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6499" h="831273">
                  <a:moveTo>
                    <a:pt x="0" y="0"/>
                  </a:moveTo>
                  <a:cubicBezTo>
                    <a:pt x="13854" y="4618"/>
                    <a:pt x="30159" y="4732"/>
                    <a:pt x="41563" y="13855"/>
                  </a:cubicBezTo>
                  <a:cubicBezTo>
                    <a:pt x="54565" y="24257"/>
                    <a:pt x="58871" y="42416"/>
                    <a:pt x="69273" y="55418"/>
                  </a:cubicBezTo>
                  <a:cubicBezTo>
                    <a:pt x="77433" y="65618"/>
                    <a:pt x="87746" y="73891"/>
                    <a:pt x="96982" y="83128"/>
                  </a:cubicBezTo>
                  <a:lnTo>
                    <a:pt x="138545" y="207818"/>
                  </a:lnTo>
                  <a:lnTo>
                    <a:pt x="152400" y="249382"/>
                  </a:lnTo>
                  <a:lnTo>
                    <a:pt x="166254" y="290946"/>
                  </a:lnTo>
                  <a:cubicBezTo>
                    <a:pt x="172923" y="350963"/>
                    <a:pt x="180145" y="436583"/>
                    <a:pt x="193963" y="498764"/>
                  </a:cubicBezTo>
                  <a:cubicBezTo>
                    <a:pt x="197131" y="513020"/>
                    <a:pt x="203200" y="526473"/>
                    <a:pt x="207818" y="540328"/>
                  </a:cubicBezTo>
                  <a:cubicBezTo>
                    <a:pt x="214823" y="596368"/>
                    <a:pt x="236499" y="690785"/>
                    <a:pt x="207818" y="748146"/>
                  </a:cubicBezTo>
                  <a:cubicBezTo>
                    <a:pt x="201287" y="761208"/>
                    <a:pt x="172785" y="748938"/>
                    <a:pt x="166254" y="762000"/>
                  </a:cubicBezTo>
                  <a:cubicBezTo>
                    <a:pt x="155927" y="782653"/>
                    <a:pt x="166254" y="808182"/>
                    <a:pt x="166254" y="831273"/>
                  </a:cubicBezTo>
                </a:path>
              </a:pathLst>
            </a:cu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9" name="Freeform 8"/>
            <p:cNvSpPr/>
            <p:nvPr/>
          </p:nvSpPr>
          <p:spPr>
            <a:xfrm>
              <a:off x="831273" y="4073236"/>
              <a:ext cx="637309" cy="872837"/>
            </a:xfrm>
            <a:custGeom>
              <a:avLst/>
              <a:gdLst>
                <a:gd name="connsiteX0" fmla="*/ 0 w 637309"/>
                <a:gd name="connsiteY0" fmla="*/ 0 h 872837"/>
                <a:gd name="connsiteX1" fmla="*/ 41563 w 637309"/>
                <a:gd name="connsiteY1" fmla="*/ 249382 h 872837"/>
                <a:gd name="connsiteX2" fmla="*/ 69272 w 637309"/>
                <a:gd name="connsiteY2" fmla="*/ 290946 h 872837"/>
                <a:gd name="connsiteX3" fmla="*/ 96982 w 637309"/>
                <a:gd name="connsiteY3" fmla="*/ 318655 h 872837"/>
                <a:gd name="connsiteX4" fmla="*/ 193963 w 637309"/>
                <a:gd name="connsiteY4" fmla="*/ 429491 h 872837"/>
                <a:gd name="connsiteX5" fmla="*/ 221672 w 637309"/>
                <a:gd name="connsiteY5" fmla="*/ 471055 h 872837"/>
                <a:gd name="connsiteX6" fmla="*/ 249382 w 637309"/>
                <a:gd name="connsiteY6" fmla="*/ 498764 h 872837"/>
                <a:gd name="connsiteX7" fmla="*/ 263236 w 637309"/>
                <a:gd name="connsiteY7" fmla="*/ 540328 h 872837"/>
                <a:gd name="connsiteX8" fmla="*/ 346363 w 637309"/>
                <a:gd name="connsiteY8" fmla="*/ 609600 h 872837"/>
                <a:gd name="connsiteX9" fmla="*/ 401782 w 637309"/>
                <a:gd name="connsiteY9" fmla="*/ 665019 h 872837"/>
                <a:gd name="connsiteX10" fmla="*/ 443345 w 637309"/>
                <a:gd name="connsiteY10" fmla="*/ 706582 h 872837"/>
                <a:gd name="connsiteX11" fmla="*/ 526472 w 637309"/>
                <a:gd name="connsiteY11" fmla="*/ 762000 h 872837"/>
                <a:gd name="connsiteX12" fmla="*/ 623454 w 637309"/>
                <a:gd name="connsiteY12" fmla="*/ 831273 h 872837"/>
                <a:gd name="connsiteX13" fmla="*/ 637309 w 637309"/>
                <a:gd name="connsiteY13" fmla="*/ 872837 h 8728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37309" h="872837">
                  <a:moveTo>
                    <a:pt x="0" y="0"/>
                  </a:moveTo>
                  <a:cubicBezTo>
                    <a:pt x="3960" y="47527"/>
                    <a:pt x="2739" y="191145"/>
                    <a:pt x="41563" y="249382"/>
                  </a:cubicBezTo>
                  <a:cubicBezTo>
                    <a:pt x="50799" y="263237"/>
                    <a:pt x="58870" y="277944"/>
                    <a:pt x="69272" y="290946"/>
                  </a:cubicBezTo>
                  <a:cubicBezTo>
                    <a:pt x="77432" y="301146"/>
                    <a:pt x="89145" y="308205"/>
                    <a:pt x="96982" y="318655"/>
                  </a:cubicBezTo>
                  <a:cubicBezTo>
                    <a:pt x="177802" y="426414"/>
                    <a:pt x="116608" y="377921"/>
                    <a:pt x="193963" y="429491"/>
                  </a:cubicBezTo>
                  <a:cubicBezTo>
                    <a:pt x="203199" y="443346"/>
                    <a:pt x="211270" y="458053"/>
                    <a:pt x="221672" y="471055"/>
                  </a:cubicBezTo>
                  <a:cubicBezTo>
                    <a:pt x="229832" y="481255"/>
                    <a:pt x="242661" y="487563"/>
                    <a:pt x="249382" y="498764"/>
                  </a:cubicBezTo>
                  <a:cubicBezTo>
                    <a:pt x="256896" y="511287"/>
                    <a:pt x="255135" y="528177"/>
                    <a:pt x="263236" y="540328"/>
                  </a:cubicBezTo>
                  <a:cubicBezTo>
                    <a:pt x="284569" y="572328"/>
                    <a:pt x="315696" y="589155"/>
                    <a:pt x="346363" y="609600"/>
                  </a:cubicBezTo>
                  <a:cubicBezTo>
                    <a:pt x="372753" y="688769"/>
                    <a:pt x="338446" y="622795"/>
                    <a:pt x="401782" y="665019"/>
                  </a:cubicBezTo>
                  <a:cubicBezTo>
                    <a:pt x="418084" y="675887"/>
                    <a:pt x="427879" y="694553"/>
                    <a:pt x="443345" y="706582"/>
                  </a:cubicBezTo>
                  <a:cubicBezTo>
                    <a:pt x="469632" y="727027"/>
                    <a:pt x="502924" y="738452"/>
                    <a:pt x="526472" y="762000"/>
                  </a:cubicBezTo>
                  <a:cubicBezTo>
                    <a:pt x="592217" y="827745"/>
                    <a:pt x="557107" y="809158"/>
                    <a:pt x="623454" y="831273"/>
                  </a:cubicBezTo>
                  <a:lnTo>
                    <a:pt x="637309" y="872837"/>
                  </a:lnTo>
                </a:path>
              </a:pathLst>
            </a:cu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 name="Freeform 9"/>
            <p:cNvSpPr/>
            <p:nvPr/>
          </p:nvSpPr>
          <p:spPr>
            <a:xfrm>
              <a:off x="1593273" y="2854036"/>
              <a:ext cx="678872" cy="443912"/>
            </a:xfrm>
            <a:custGeom>
              <a:avLst/>
              <a:gdLst>
                <a:gd name="connsiteX0" fmla="*/ 0 w 678872"/>
                <a:gd name="connsiteY0" fmla="*/ 0 h 443912"/>
                <a:gd name="connsiteX1" fmla="*/ 166254 w 678872"/>
                <a:gd name="connsiteY1" fmla="*/ 41564 h 443912"/>
                <a:gd name="connsiteX2" fmla="*/ 249382 w 678872"/>
                <a:gd name="connsiteY2" fmla="*/ 96982 h 443912"/>
                <a:gd name="connsiteX3" fmla="*/ 318654 w 678872"/>
                <a:gd name="connsiteY3" fmla="*/ 166255 h 443912"/>
                <a:gd name="connsiteX4" fmla="*/ 346363 w 678872"/>
                <a:gd name="connsiteY4" fmla="*/ 207819 h 443912"/>
                <a:gd name="connsiteX5" fmla="*/ 387927 w 678872"/>
                <a:gd name="connsiteY5" fmla="*/ 249382 h 443912"/>
                <a:gd name="connsiteX6" fmla="*/ 443345 w 678872"/>
                <a:gd name="connsiteY6" fmla="*/ 332509 h 443912"/>
                <a:gd name="connsiteX7" fmla="*/ 471054 w 678872"/>
                <a:gd name="connsiteY7" fmla="*/ 374073 h 443912"/>
                <a:gd name="connsiteX8" fmla="*/ 484909 w 678872"/>
                <a:gd name="connsiteY8" fmla="*/ 415637 h 443912"/>
                <a:gd name="connsiteX9" fmla="*/ 526472 w 678872"/>
                <a:gd name="connsiteY9" fmla="*/ 318655 h 443912"/>
                <a:gd name="connsiteX10" fmla="*/ 554182 w 678872"/>
                <a:gd name="connsiteY10" fmla="*/ 277091 h 443912"/>
                <a:gd name="connsiteX11" fmla="*/ 581891 w 678872"/>
                <a:gd name="connsiteY11" fmla="*/ 193964 h 443912"/>
                <a:gd name="connsiteX12" fmla="*/ 595745 w 678872"/>
                <a:gd name="connsiteY12" fmla="*/ 152400 h 443912"/>
                <a:gd name="connsiteX13" fmla="*/ 637309 w 678872"/>
                <a:gd name="connsiteY13" fmla="*/ 110837 h 443912"/>
                <a:gd name="connsiteX14" fmla="*/ 678872 w 678872"/>
                <a:gd name="connsiteY14" fmla="*/ 83128 h 443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78872" h="443912">
                  <a:moveTo>
                    <a:pt x="0" y="0"/>
                  </a:moveTo>
                  <a:cubicBezTo>
                    <a:pt x="111937" y="18657"/>
                    <a:pt x="56477" y="4972"/>
                    <a:pt x="166254" y="41564"/>
                  </a:cubicBezTo>
                  <a:cubicBezTo>
                    <a:pt x="197847" y="52095"/>
                    <a:pt x="249382" y="96982"/>
                    <a:pt x="249382" y="96982"/>
                  </a:cubicBezTo>
                  <a:cubicBezTo>
                    <a:pt x="323273" y="207820"/>
                    <a:pt x="226291" y="73891"/>
                    <a:pt x="318654" y="166255"/>
                  </a:cubicBezTo>
                  <a:cubicBezTo>
                    <a:pt x="330428" y="178029"/>
                    <a:pt x="335703" y="195027"/>
                    <a:pt x="346363" y="207819"/>
                  </a:cubicBezTo>
                  <a:cubicBezTo>
                    <a:pt x="358906" y="222871"/>
                    <a:pt x="375898" y="233916"/>
                    <a:pt x="387927" y="249382"/>
                  </a:cubicBezTo>
                  <a:cubicBezTo>
                    <a:pt x="408373" y="275669"/>
                    <a:pt x="424872" y="304800"/>
                    <a:pt x="443345" y="332509"/>
                  </a:cubicBezTo>
                  <a:cubicBezTo>
                    <a:pt x="452581" y="346364"/>
                    <a:pt x="465788" y="358276"/>
                    <a:pt x="471054" y="374073"/>
                  </a:cubicBezTo>
                  <a:lnTo>
                    <a:pt x="484909" y="415637"/>
                  </a:lnTo>
                  <a:cubicBezTo>
                    <a:pt x="554478" y="311283"/>
                    <a:pt x="472790" y="443912"/>
                    <a:pt x="526472" y="318655"/>
                  </a:cubicBezTo>
                  <a:cubicBezTo>
                    <a:pt x="533031" y="303350"/>
                    <a:pt x="544945" y="290946"/>
                    <a:pt x="554182" y="277091"/>
                  </a:cubicBezTo>
                  <a:lnTo>
                    <a:pt x="581891" y="193964"/>
                  </a:lnTo>
                  <a:cubicBezTo>
                    <a:pt x="586509" y="180109"/>
                    <a:pt x="585418" y="162726"/>
                    <a:pt x="595745" y="152400"/>
                  </a:cubicBezTo>
                  <a:cubicBezTo>
                    <a:pt x="609600" y="138546"/>
                    <a:pt x="622257" y="123380"/>
                    <a:pt x="637309" y="110837"/>
                  </a:cubicBezTo>
                  <a:cubicBezTo>
                    <a:pt x="650101" y="100177"/>
                    <a:pt x="678872" y="83128"/>
                    <a:pt x="678872" y="83128"/>
                  </a:cubicBezTo>
                </a:path>
              </a:pathLst>
            </a:cu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grpSp>
      <p:sp>
        <p:nvSpPr>
          <p:cNvPr id="13" name="Text Box 34"/>
          <p:cNvSpPr txBox="1">
            <a:spLocks noChangeArrowheads="1"/>
          </p:cNvSpPr>
          <p:nvPr/>
        </p:nvSpPr>
        <p:spPr bwMode="auto">
          <a:xfrm>
            <a:off x="1676400" y="1066800"/>
            <a:ext cx="1447800" cy="2255838"/>
          </a:xfrm>
          <a:prstGeom prst="rect">
            <a:avLst/>
          </a:prstGeom>
          <a:noFill/>
          <a:ln w="9525">
            <a:noFill/>
            <a:miter lim="800000"/>
            <a:headEnd/>
            <a:tailEnd/>
          </a:ln>
          <a:effectLst/>
        </p:spPr>
        <p:txBody>
          <a:bodyPr>
            <a:spAutoFit/>
          </a:bodyPr>
          <a:lstStyle/>
          <a:p>
            <a:pPr>
              <a:spcBef>
                <a:spcPct val="50000"/>
              </a:spcBef>
            </a:pPr>
            <a:r>
              <a:rPr lang="en-US" sz="14200" dirty="0">
                <a:solidFill>
                  <a:schemeClr val="bg1">
                    <a:lumMod val="85000"/>
                  </a:schemeClr>
                </a:solidFill>
              </a:rPr>
              <a:t>C</a:t>
            </a:r>
          </a:p>
        </p:txBody>
      </p:sp>
      <p:sp>
        <p:nvSpPr>
          <p:cNvPr id="19" name="PPTShape_0"/>
          <p:cNvSpPr txBox="1">
            <a:spLocks noChangeArrowheads="1"/>
          </p:cNvSpPr>
          <p:nvPr/>
        </p:nvSpPr>
        <p:spPr bwMode="auto">
          <a:xfrm>
            <a:off x="8839200" y="4602162"/>
            <a:ext cx="1447800" cy="2255838"/>
          </a:xfrm>
          <a:prstGeom prst="rect">
            <a:avLst/>
          </a:prstGeom>
          <a:noFill/>
          <a:ln w="9525">
            <a:noFill/>
            <a:miter lim="800000"/>
            <a:headEnd/>
            <a:tailEnd/>
          </a:ln>
          <a:effectLst/>
        </p:spPr>
        <p:txBody>
          <a:bodyPr>
            <a:spAutoFit/>
          </a:bodyPr>
          <a:lstStyle/>
          <a:p>
            <a:pPr>
              <a:spcBef>
                <a:spcPct val="50000"/>
              </a:spcBef>
            </a:pPr>
            <a:r>
              <a:rPr lang="en-US" sz="14200" dirty="0">
                <a:solidFill>
                  <a:srgbClr val="0070C0"/>
                </a:solidFill>
              </a:rPr>
              <a:t>T</a:t>
            </a:r>
          </a:p>
        </p:txBody>
      </p:sp>
      <p:sp>
        <p:nvSpPr>
          <p:cNvPr id="38" name="Title 1"/>
          <p:cNvSpPr txBox="1">
            <a:spLocks/>
          </p:cNvSpPr>
          <p:nvPr/>
        </p:nvSpPr>
        <p:spPr>
          <a:xfrm>
            <a:off x="2133600" y="228600"/>
            <a:ext cx="8229600" cy="1143000"/>
          </a:xfrm>
          <a:prstGeom prst="rect">
            <a:avLst/>
          </a:prstGeom>
        </p:spPr>
        <p:txBody>
          <a:bodyPr vert="horz" lIns="91440" tIns="45720" rIns="91440" bIns="45720" rtlCol="0" anchor="ctr">
            <a:noAutofit/>
          </a:bodyPr>
          <a:lstStyle/>
          <a:p>
            <a:pPr algn="ctr">
              <a:spcBef>
                <a:spcPct val="0"/>
              </a:spcBef>
              <a:defRPr/>
            </a:pPr>
            <a:r>
              <a:rPr lang="en-US" sz="3600" b="1" dirty="0">
                <a:solidFill>
                  <a:srgbClr val="C00000"/>
                </a:solidFill>
                <a:latin typeface="+mj-lt"/>
                <a:ea typeface="+mj-ea"/>
                <a:cs typeface="+mj-cs"/>
              </a:rPr>
              <a:t>T attends to patterns of regulating threat and their unintended consequences, focusing on acceptance</a:t>
            </a:r>
          </a:p>
        </p:txBody>
      </p:sp>
      <p:cxnSp>
        <p:nvCxnSpPr>
          <p:cNvPr id="18" name="Curved Connector 17"/>
          <p:cNvCxnSpPr/>
          <p:nvPr/>
        </p:nvCxnSpPr>
        <p:spPr>
          <a:xfrm rot="10800000">
            <a:off x="5257800" y="2514600"/>
            <a:ext cx="5410200" cy="3962400"/>
          </a:xfrm>
          <a:prstGeom prst="curvedConnector3">
            <a:avLst>
              <a:gd name="adj1" fmla="val 50000"/>
            </a:avLst>
          </a:prstGeom>
          <a:ln w="381000">
            <a:gradFill>
              <a:gsLst>
                <a:gs pos="0">
                  <a:srgbClr val="FFF200"/>
                </a:gs>
                <a:gs pos="45000">
                  <a:srgbClr val="FF7A00"/>
                </a:gs>
                <a:gs pos="70000">
                  <a:srgbClr val="FF0300"/>
                </a:gs>
                <a:gs pos="100000">
                  <a:srgbClr val="4D0808"/>
                </a:gs>
              </a:gsLst>
              <a:lin ang="5400000" scaled="0"/>
            </a:gra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3048000" y="5288340"/>
            <a:ext cx="5562600" cy="1569660"/>
          </a:xfrm>
          <a:prstGeom prst="rect">
            <a:avLst/>
          </a:prstGeom>
          <a:noFill/>
        </p:spPr>
        <p:txBody>
          <a:bodyPr wrap="square" rtlCol="0">
            <a:spAutoFit/>
          </a:bodyPr>
          <a:lstStyle/>
          <a:p>
            <a:pPr algn="ctr"/>
            <a:r>
              <a:rPr lang="en-US" sz="3200" dirty="0"/>
              <a:t>Radiating warmth, </a:t>
            </a:r>
          </a:p>
          <a:p>
            <a:pPr algn="ctr"/>
            <a:r>
              <a:rPr lang="en-US" sz="3200" dirty="0"/>
              <a:t>‘we just find ourselves here, </a:t>
            </a:r>
          </a:p>
          <a:p>
            <a:pPr algn="ctr"/>
            <a:r>
              <a:rPr lang="en-US" sz="3200" dirty="0"/>
              <a:t>it’s not your fault” stance</a:t>
            </a:r>
          </a:p>
        </p:txBody>
      </p:sp>
      <p:sp>
        <p:nvSpPr>
          <p:cNvPr id="4" name="Freeform 3"/>
          <p:cNvSpPr/>
          <p:nvPr/>
        </p:nvSpPr>
        <p:spPr>
          <a:xfrm rot="21369309">
            <a:off x="8657671" y="3397549"/>
            <a:ext cx="2258943" cy="3477491"/>
          </a:xfrm>
          <a:custGeom>
            <a:avLst/>
            <a:gdLst>
              <a:gd name="connsiteX0" fmla="*/ 1940699 w 1940699"/>
              <a:gd name="connsiteY0" fmla="*/ 0 h 3477491"/>
              <a:gd name="connsiteX1" fmla="*/ 1732881 w 1940699"/>
              <a:gd name="connsiteY1" fmla="*/ 13855 h 3477491"/>
              <a:gd name="connsiteX2" fmla="*/ 1580481 w 1940699"/>
              <a:gd name="connsiteY2" fmla="*/ 55418 h 3477491"/>
              <a:gd name="connsiteX3" fmla="*/ 1538917 w 1940699"/>
              <a:gd name="connsiteY3" fmla="*/ 69273 h 3477491"/>
              <a:gd name="connsiteX4" fmla="*/ 1455790 w 1940699"/>
              <a:gd name="connsiteY4" fmla="*/ 124691 h 3477491"/>
              <a:gd name="connsiteX5" fmla="*/ 1372663 w 1940699"/>
              <a:gd name="connsiteY5" fmla="*/ 152400 h 3477491"/>
              <a:gd name="connsiteX6" fmla="*/ 1331099 w 1940699"/>
              <a:gd name="connsiteY6" fmla="*/ 166255 h 3477491"/>
              <a:gd name="connsiteX7" fmla="*/ 1289536 w 1940699"/>
              <a:gd name="connsiteY7" fmla="*/ 180109 h 3477491"/>
              <a:gd name="connsiteX8" fmla="*/ 1247972 w 1940699"/>
              <a:gd name="connsiteY8" fmla="*/ 193964 h 3477491"/>
              <a:gd name="connsiteX9" fmla="*/ 1206408 w 1940699"/>
              <a:gd name="connsiteY9" fmla="*/ 235527 h 3477491"/>
              <a:gd name="connsiteX10" fmla="*/ 1123281 w 1940699"/>
              <a:gd name="connsiteY10" fmla="*/ 290946 h 3477491"/>
              <a:gd name="connsiteX11" fmla="*/ 1109427 w 1940699"/>
              <a:gd name="connsiteY11" fmla="*/ 332509 h 3477491"/>
              <a:gd name="connsiteX12" fmla="*/ 1081717 w 1940699"/>
              <a:gd name="connsiteY12" fmla="*/ 360218 h 3477491"/>
              <a:gd name="connsiteX13" fmla="*/ 1026299 w 1940699"/>
              <a:gd name="connsiteY13" fmla="*/ 484909 h 3477491"/>
              <a:gd name="connsiteX14" fmla="*/ 970881 w 1940699"/>
              <a:gd name="connsiteY14" fmla="*/ 609600 h 3477491"/>
              <a:gd name="connsiteX15" fmla="*/ 998590 w 1940699"/>
              <a:gd name="connsiteY15" fmla="*/ 1108364 h 3477491"/>
              <a:gd name="connsiteX16" fmla="*/ 1012445 w 1940699"/>
              <a:gd name="connsiteY16" fmla="*/ 1191491 h 3477491"/>
              <a:gd name="connsiteX17" fmla="*/ 1040154 w 1940699"/>
              <a:gd name="connsiteY17" fmla="*/ 1233055 h 3477491"/>
              <a:gd name="connsiteX18" fmla="*/ 1095572 w 1940699"/>
              <a:gd name="connsiteY18" fmla="*/ 1302327 h 3477491"/>
              <a:gd name="connsiteX19" fmla="*/ 1150990 w 1940699"/>
              <a:gd name="connsiteY19" fmla="*/ 1385455 h 3477491"/>
              <a:gd name="connsiteX20" fmla="*/ 1206408 w 1940699"/>
              <a:gd name="connsiteY20" fmla="*/ 1468582 h 3477491"/>
              <a:gd name="connsiteX21" fmla="*/ 1234117 w 1940699"/>
              <a:gd name="connsiteY21" fmla="*/ 1551709 h 3477491"/>
              <a:gd name="connsiteX22" fmla="*/ 1261827 w 1940699"/>
              <a:gd name="connsiteY22" fmla="*/ 1579418 h 3477491"/>
              <a:gd name="connsiteX23" fmla="*/ 1317245 w 1940699"/>
              <a:gd name="connsiteY23" fmla="*/ 1662546 h 3477491"/>
              <a:gd name="connsiteX24" fmla="*/ 1344954 w 1940699"/>
              <a:gd name="connsiteY24" fmla="*/ 1704109 h 3477491"/>
              <a:gd name="connsiteX25" fmla="*/ 1372663 w 1940699"/>
              <a:gd name="connsiteY25" fmla="*/ 1773382 h 3477491"/>
              <a:gd name="connsiteX26" fmla="*/ 1372663 w 1940699"/>
              <a:gd name="connsiteY26" fmla="*/ 2216727 h 3477491"/>
              <a:gd name="connsiteX27" fmla="*/ 1344954 w 1940699"/>
              <a:gd name="connsiteY27" fmla="*/ 2299855 h 3477491"/>
              <a:gd name="connsiteX28" fmla="*/ 1303390 w 1940699"/>
              <a:gd name="connsiteY28" fmla="*/ 2382982 h 3477491"/>
              <a:gd name="connsiteX29" fmla="*/ 1220263 w 1940699"/>
              <a:gd name="connsiteY29" fmla="*/ 2410691 h 3477491"/>
              <a:gd name="connsiteX30" fmla="*/ 943172 w 1940699"/>
              <a:gd name="connsiteY30" fmla="*/ 2396837 h 3477491"/>
              <a:gd name="connsiteX31" fmla="*/ 458263 w 1940699"/>
              <a:gd name="connsiteY31" fmla="*/ 2424546 h 3477491"/>
              <a:gd name="connsiteX32" fmla="*/ 361281 w 1940699"/>
              <a:gd name="connsiteY32" fmla="*/ 2452255 h 3477491"/>
              <a:gd name="connsiteX33" fmla="*/ 278154 w 1940699"/>
              <a:gd name="connsiteY33" fmla="*/ 2479964 h 3477491"/>
              <a:gd name="connsiteX34" fmla="*/ 167317 w 1940699"/>
              <a:gd name="connsiteY34" fmla="*/ 2563091 h 3477491"/>
              <a:gd name="connsiteX35" fmla="*/ 139608 w 1940699"/>
              <a:gd name="connsiteY35" fmla="*/ 2604655 h 3477491"/>
              <a:gd name="connsiteX36" fmla="*/ 98045 w 1940699"/>
              <a:gd name="connsiteY36" fmla="*/ 2770909 h 3477491"/>
              <a:gd name="connsiteX37" fmla="*/ 84190 w 1940699"/>
              <a:gd name="connsiteY37" fmla="*/ 2964873 h 3477491"/>
              <a:gd name="connsiteX38" fmla="*/ 56481 w 1940699"/>
              <a:gd name="connsiteY38" fmla="*/ 3006437 h 3477491"/>
              <a:gd name="connsiteX39" fmla="*/ 42627 w 1940699"/>
              <a:gd name="connsiteY39" fmla="*/ 3048000 h 3477491"/>
              <a:gd name="connsiteX40" fmla="*/ 28772 w 1940699"/>
              <a:gd name="connsiteY40" fmla="*/ 3172691 h 3477491"/>
              <a:gd name="connsiteX41" fmla="*/ 14917 w 1940699"/>
              <a:gd name="connsiteY41" fmla="*/ 3255818 h 3477491"/>
              <a:gd name="connsiteX42" fmla="*/ 1063 w 1940699"/>
              <a:gd name="connsiteY42" fmla="*/ 3477491 h 347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940699" h="3477491">
                <a:moveTo>
                  <a:pt x="1940699" y="0"/>
                </a:moveTo>
                <a:cubicBezTo>
                  <a:pt x="1871426" y="4618"/>
                  <a:pt x="1801963" y="6947"/>
                  <a:pt x="1732881" y="13855"/>
                </a:cubicBezTo>
                <a:cubicBezTo>
                  <a:pt x="1676927" y="19450"/>
                  <a:pt x="1633903" y="37610"/>
                  <a:pt x="1580481" y="55418"/>
                </a:cubicBezTo>
                <a:lnTo>
                  <a:pt x="1538917" y="69273"/>
                </a:lnTo>
                <a:cubicBezTo>
                  <a:pt x="1507324" y="79804"/>
                  <a:pt x="1483499" y="106218"/>
                  <a:pt x="1455790" y="124691"/>
                </a:cubicBezTo>
                <a:cubicBezTo>
                  <a:pt x="1431488" y="140893"/>
                  <a:pt x="1400372" y="143164"/>
                  <a:pt x="1372663" y="152400"/>
                </a:cubicBezTo>
                <a:lnTo>
                  <a:pt x="1331099" y="166255"/>
                </a:lnTo>
                <a:lnTo>
                  <a:pt x="1289536" y="180109"/>
                </a:lnTo>
                <a:lnTo>
                  <a:pt x="1247972" y="193964"/>
                </a:lnTo>
                <a:cubicBezTo>
                  <a:pt x="1234117" y="207818"/>
                  <a:pt x="1221874" y="223498"/>
                  <a:pt x="1206408" y="235527"/>
                </a:cubicBezTo>
                <a:cubicBezTo>
                  <a:pt x="1180121" y="255973"/>
                  <a:pt x="1123281" y="290946"/>
                  <a:pt x="1123281" y="290946"/>
                </a:cubicBezTo>
                <a:cubicBezTo>
                  <a:pt x="1118663" y="304800"/>
                  <a:pt x="1116941" y="319986"/>
                  <a:pt x="1109427" y="332509"/>
                </a:cubicBezTo>
                <a:cubicBezTo>
                  <a:pt x="1102706" y="343710"/>
                  <a:pt x="1087559" y="348535"/>
                  <a:pt x="1081717" y="360218"/>
                </a:cubicBezTo>
                <a:cubicBezTo>
                  <a:pt x="982790" y="558070"/>
                  <a:pt x="1107808" y="362647"/>
                  <a:pt x="1026299" y="484909"/>
                </a:cubicBezTo>
                <a:cubicBezTo>
                  <a:pt x="993325" y="583833"/>
                  <a:pt x="1014792" y="543734"/>
                  <a:pt x="970881" y="609600"/>
                </a:cubicBezTo>
                <a:cubicBezTo>
                  <a:pt x="990496" y="1217649"/>
                  <a:pt x="955824" y="873149"/>
                  <a:pt x="998590" y="1108364"/>
                </a:cubicBezTo>
                <a:cubicBezTo>
                  <a:pt x="1003615" y="1136002"/>
                  <a:pt x="1003562" y="1164841"/>
                  <a:pt x="1012445" y="1191491"/>
                </a:cubicBezTo>
                <a:cubicBezTo>
                  <a:pt x="1017711" y="1207288"/>
                  <a:pt x="1030918" y="1219200"/>
                  <a:pt x="1040154" y="1233055"/>
                </a:cubicBezTo>
                <a:cubicBezTo>
                  <a:pt x="1071353" y="1326654"/>
                  <a:pt x="1028084" y="1225198"/>
                  <a:pt x="1095572" y="1302327"/>
                </a:cubicBezTo>
                <a:cubicBezTo>
                  <a:pt x="1117502" y="1327390"/>
                  <a:pt x="1132517" y="1357746"/>
                  <a:pt x="1150990" y="1385455"/>
                </a:cubicBezTo>
                <a:lnTo>
                  <a:pt x="1206408" y="1468582"/>
                </a:lnTo>
                <a:lnTo>
                  <a:pt x="1234117" y="1551709"/>
                </a:lnTo>
                <a:cubicBezTo>
                  <a:pt x="1238248" y="1564101"/>
                  <a:pt x="1253990" y="1568968"/>
                  <a:pt x="1261827" y="1579418"/>
                </a:cubicBezTo>
                <a:cubicBezTo>
                  <a:pt x="1281808" y="1606060"/>
                  <a:pt x="1298772" y="1634837"/>
                  <a:pt x="1317245" y="1662546"/>
                </a:cubicBezTo>
                <a:cubicBezTo>
                  <a:pt x="1326481" y="1676400"/>
                  <a:pt x="1338770" y="1688649"/>
                  <a:pt x="1344954" y="1704109"/>
                </a:cubicBezTo>
                <a:lnTo>
                  <a:pt x="1372663" y="1773382"/>
                </a:lnTo>
                <a:cubicBezTo>
                  <a:pt x="1408207" y="1951112"/>
                  <a:pt x="1402114" y="1892756"/>
                  <a:pt x="1372663" y="2216727"/>
                </a:cubicBezTo>
                <a:cubicBezTo>
                  <a:pt x="1370019" y="2245815"/>
                  <a:pt x="1354191" y="2272146"/>
                  <a:pt x="1344954" y="2299855"/>
                </a:cubicBezTo>
                <a:cubicBezTo>
                  <a:pt x="1337405" y="2322501"/>
                  <a:pt x="1326005" y="2368847"/>
                  <a:pt x="1303390" y="2382982"/>
                </a:cubicBezTo>
                <a:cubicBezTo>
                  <a:pt x="1278622" y="2398462"/>
                  <a:pt x="1220263" y="2410691"/>
                  <a:pt x="1220263" y="2410691"/>
                </a:cubicBezTo>
                <a:cubicBezTo>
                  <a:pt x="1127899" y="2406073"/>
                  <a:pt x="1035651" y="2396837"/>
                  <a:pt x="943172" y="2396837"/>
                </a:cubicBezTo>
                <a:cubicBezTo>
                  <a:pt x="680312" y="2396837"/>
                  <a:pt x="653954" y="2402802"/>
                  <a:pt x="458263" y="2424546"/>
                </a:cubicBezTo>
                <a:cubicBezTo>
                  <a:pt x="318541" y="2471118"/>
                  <a:pt x="535296" y="2400050"/>
                  <a:pt x="361281" y="2452255"/>
                </a:cubicBezTo>
                <a:cubicBezTo>
                  <a:pt x="333305" y="2460648"/>
                  <a:pt x="302456" y="2463762"/>
                  <a:pt x="278154" y="2479964"/>
                </a:cubicBezTo>
                <a:cubicBezTo>
                  <a:pt x="240171" y="2505286"/>
                  <a:pt x="196605" y="2526481"/>
                  <a:pt x="167317" y="2563091"/>
                </a:cubicBezTo>
                <a:cubicBezTo>
                  <a:pt x="156915" y="2576093"/>
                  <a:pt x="148844" y="2590800"/>
                  <a:pt x="139608" y="2604655"/>
                </a:cubicBezTo>
                <a:cubicBezTo>
                  <a:pt x="103016" y="2714432"/>
                  <a:pt x="116701" y="2658972"/>
                  <a:pt x="98045" y="2770909"/>
                </a:cubicBezTo>
                <a:cubicBezTo>
                  <a:pt x="93427" y="2835564"/>
                  <a:pt x="95455" y="2901040"/>
                  <a:pt x="84190" y="2964873"/>
                </a:cubicBezTo>
                <a:cubicBezTo>
                  <a:pt x="81296" y="2981271"/>
                  <a:pt x="63928" y="2991544"/>
                  <a:pt x="56481" y="3006437"/>
                </a:cubicBezTo>
                <a:cubicBezTo>
                  <a:pt x="49950" y="3019499"/>
                  <a:pt x="47245" y="3034146"/>
                  <a:pt x="42627" y="3048000"/>
                </a:cubicBezTo>
                <a:cubicBezTo>
                  <a:pt x="38009" y="3089564"/>
                  <a:pt x="34299" y="3131238"/>
                  <a:pt x="28772" y="3172691"/>
                </a:cubicBezTo>
                <a:cubicBezTo>
                  <a:pt x="25059" y="3200536"/>
                  <a:pt x="17858" y="3227881"/>
                  <a:pt x="14917" y="3255818"/>
                </a:cubicBezTo>
                <a:cubicBezTo>
                  <a:pt x="0" y="3397526"/>
                  <a:pt x="1063" y="3387728"/>
                  <a:pt x="1063" y="3477491"/>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Tree>
    <p:custDataLst>
      <p:tags r:id="rId1"/>
    </p:custDataLst>
    <p:extLst>
      <p:ext uri="{BB962C8B-B14F-4D97-AF65-F5344CB8AC3E}">
        <p14:creationId xmlns:p14="http://schemas.microsoft.com/office/powerpoint/2010/main" xmlns="" val="4016035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down)">
                                      <p:cBhvr>
                                        <p:cTn id="7" dur="20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20">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20">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2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304800"/>
            <a:ext cx="8229600" cy="1143000"/>
          </a:xfrm>
        </p:spPr>
        <p:txBody>
          <a:bodyPr>
            <a:noAutofit/>
          </a:bodyPr>
          <a:lstStyle/>
          <a:p>
            <a:r>
              <a:rPr lang="en-US" sz="3200" b="1" dirty="0">
                <a:solidFill>
                  <a:srgbClr val="C00000"/>
                </a:solidFill>
              </a:rPr>
              <a:t>As C becomes more flexible again, T attends to assessing and moving toward change</a:t>
            </a:r>
          </a:p>
        </p:txBody>
      </p:sp>
      <p:sp>
        <p:nvSpPr>
          <p:cNvPr id="4" name="Freeform 3"/>
          <p:cNvSpPr/>
          <p:nvPr/>
        </p:nvSpPr>
        <p:spPr>
          <a:xfrm rot="21369309">
            <a:off x="8657671" y="3397549"/>
            <a:ext cx="2258943" cy="3477491"/>
          </a:xfrm>
          <a:custGeom>
            <a:avLst/>
            <a:gdLst>
              <a:gd name="connsiteX0" fmla="*/ 1940699 w 1940699"/>
              <a:gd name="connsiteY0" fmla="*/ 0 h 3477491"/>
              <a:gd name="connsiteX1" fmla="*/ 1732881 w 1940699"/>
              <a:gd name="connsiteY1" fmla="*/ 13855 h 3477491"/>
              <a:gd name="connsiteX2" fmla="*/ 1580481 w 1940699"/>
              <a:gd name="connsiteY2" fmla="*/ 55418 h 3477491"/>
              <a:gd name="connsiteX3" fmla="*/ 1538917 w 1940699"/>
              <a:gd name="connsiteY3" fmla="*/ 69273 h 3477491"/>
              <a:gd name="connsiteX4" fmla="*/ 1455790 w 1940699"/>
              <a:gd name="connsiteY4" fmla="*/ 124691 h 3477491"/>
              <a:gd name="connsiteX5" fmla="*/ 1372663 w 1940699"/>
              <a:gd name="connsiteY5" fmla="*/ 152400 h 3477491"/>
              <a:gd name="connsiteX6" fmla="*/ 1331099 w 1940699"/>
              <a:gd name="connsiteY6" fmla="*/ 166255 h 3477491"/>
              <a:gd name="connsiteX7" fmla="*/ 1289536 w 1940699"/>
              <a:gd name="connsiteY7" fmla="*/ 180109 h 3477491"/>
              <a:gd name="connsiteX8" fmla="*/ 1247972 w 1940699"/>
              <a:gd name="connsiteY8" fmla="*/ 193964 h 3477491"/>
              <a:gd name="connsiteX9" fmla="*/ 1206408 w 1940699"/>
              <a:gd name="connsiteY9" fmla="*/ 235527 h 3477491"/>
              <a:gd name="connsiteX10" fmla="*/ 1123281 w 1940699"/>
              <a:gd name="connsiteY10" fmla="*/ 290946 h 3477491"/>
              <a:gd name="connsiteX11" fmla="*/ 1109427 w 1940699"/>
              <a:gd name="connsiteY11" fmla="*/ 332509 h 3477491"/>
              <a:gd name="connsiteX12" fmla="*/ 1081717 w 1940699"/>
              <a:gd name="connsiteY12" fmla="*/ 360218 h 3477491"/>
              <a:gd name="connsiteX13" fmla="*/ 1026299 w 1940699"/>
              <a:gd name="connsiteY13" fmla="*/ 484909 h 3477491"/>
              <a:gd name="connsiteX14" fmla="*/ 970881 w 1940699"/>
              <a:gd name="connsiteY14" fmla="*/ 609600 h 3477491"/>
              <a:gd name="connsiteX15" fmla="*/ 998590 w 1940699"/>
              <a:gd name="connsiteY15" fmla="*/ 1108364 h 3477491"/>
              <a:gd name="connsiteX16" fmla="*/ 1012445 w 1940699"/>
              <a:gd name="connsiteY16" fmla="*/ 1191491 h 3477491"/>
              <a:gd name="connsiteX17" fmla="*/ 1040154 w 1940699"/>
              <a:gd name="connsiteY17" fmla="*/ 1233055 h 3477491"/>
              <a:gd name="connsiteX18" fmla="*/ 1095572 w 1940699"/>
              <a:gd name="connsiteY18" fmla="*/ 1302327 h 3477491"/>
              <a:gd name="connsiteX19" fmla="*/ 1150990 w 1940699"/>
              <a:gd name="connsiteY19" fmla="*/ 1385455 h 3477491"/>
              <a:gd name="connsiteX20" fmla="*/ 1206408 w 1940699"/>
              <a:gd name="connsiteY20" fmla="*/ 1468582 h 3477491"/>
              <a:gd name="connsiteX21" fmla="*/ 1234117 w 1940699"/>
              <a:gd name="connsiteY21" fmla="*/ 1551709 h 3477491"/>
              <a:gd name="connsiteX22" fmla="*/ 1261827 w 1940699"/>
              <a:gd name="connsiteY22" fmla="*/ 1579418 h 3477491"/>
              <a:gd name="connsiteX23" fmla="*/ 1317245 w 1940699"/>
              <a:gd name="connsiteY23" fmla="*/ 1662546 h 3477491"/>
              <a:gd name="connsiteX24" fmla="*/ 1344954 w 1940699"/>
              <a:gd name="connsiteY24" fmla="*/ 1704109 h 3477491"/>
              <a:gd name="connsiteX25" fmla="*/ 1372663 w 1940699"/>
              <a:gd name="connsiteY25" fmla="*/ 1773382 h 3477491"/>
              <a:gd name="connsiteX26" fmla="*/ 1372663 w 1940699"/>
              <a:gd name="connsiteY26" fmla="*/ 2216727 h 3477491"/>
              <a:gd name="connsiteX27" fmla="*/ 1344954 w 1940699"/>
              <a:gd name="connsiteY27" fmla="*/ 2299855 h 3477491"/>
              <a:gd name="connsiteX28" fmla="*/ 1303390 w 1940699"/>
              <a:gd name="connsiteY28" fmla="*/ 2382982 h 3477491"/>
              <a:gd name="connsiteX29" fmla="*/ 1220263 w 1940699"/>
              <a:gd name="connsiteY29" fmla="*/ 2410691 h 3477491"/>
              <a:gd name="connsiteX30" fmla="*/ 943172 w 1940699"/>
              <a:gd name="connsiteY30" fmla="*/ 2396837 h 3477491"/>
              <a:gd name="connsiteX31" fmla="*/ 458263 w 1940699"/>
              <a:gd name="connsiteY31" fmla="*/ 2424546 h 3477491"/>
              <a:gd name="connsiteX32" fmla="*/ 361281 w 1940699"/>
              <a:gd name="connsiteY32" fmla="*/ 2452255 h 3477491"/>
              <a:gd name="connsiteX33" fmla="*/ 278154 w 1940699"/>
              <a:gd name="connsiteY33" fmla="*/ 2479964 h 3477491"/>
              <a:gd name="connsiteX34" fmla="*/ 167317 w 1940699"/>
              <a:gd name="connsiteY34" fmla="*/ 2563091 h 3477491"/>
              <a:gd name="connsiteX35" fmla="*/ 139608 w 1940699"/>
              <a:gd name="connsiteY35" fmla="*/ 2604655 h 3477491"/>
              <a:gd name="connsiteX36" fmla="*/ 98045 w 1940699"/>
              <a:gd name="connsiteY36" fmla="*/ 2770909 h 3477491"/>
              <a:gd name="connsiteX37" fmla="*/ 84190 w 1940699"/>
              <a:gd name="connsiteY37" fmla="*/ 2964873 h 3477491"/>
              <a:gd name="connsiteX38" fmla="*/ 56481 w 1940699"/>
              <a:gd name="connsiteY38" fmla="*/ 3006437 h 3477491"/>
              <a:gd name="connsiteX39" fmla="*/ 42627 w 1940699"/>
              <a:gd name="connsiteY39" fmla="*/ 3048000 h 3477491"/>
              <a:gd name="connsiteX40" fmla="*/ 28772 w 1940699"/>
              <a:gd name="connsiteY40" fmla="*/ 3172691 h 3477491"/>
              <a:gd name="connsiteX41" fmla="*/ 14917 w 1940699"/>
              <a:gd name="connsiteY41" fmla="*/ 3255818 h 3477491"/>
              <a:gd name="connsiteX42" fmla="*/ 1063 w 1940699"/>
              <a:gd name="connsiteY42" fmla="*/ 3477491 h 3477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940699" h="3477491">
                <a:moveTo>
                  <a:pt x="1940699" y="0"/>
                </a:moveTo>
                <a:cubicBezTo>
                  <a:pt x="1871426" y="4618"/>
                  <a:pt x="1801963" y="6947"/>
                  <a:pt x="1732881" y="13855"/>
                </a:cubicBezTo>
                <a:cubicBezTo>
                  <a:pt x="1676927" y="19450"/>
                  <a:pt x="1633903" y="37610"/>
                  <a:pt x="1580481" y="55418"/>
                </a:cubicBezTo>
                <a:lnTo>
                  <a:pt x="1538917" y="69273"/>
                </a:lnTo>
                <a:cubicBezTo>
                  <a:pt x="1507324" y="79804"/>
                  <a:pt x="1483499" y="106218"/>
                  <a:pt x="1455790" y="124691"/>
                </a:cubicBezTo>
                <a:cubicBezTo>
                  <a:pt x="1431488" y="140893"/>
                  <a:pt x="1400372" y="143164"/>
                  <a:pt x="1372663" y="152400"/>
                </a:cubicBezTo>
                <a:lnTo>
                  <a:pt x="1331099" y="166255"/>
                </a:lnTo>
                <a:lnTo>
                  <a:pt x="1289536" y="180109"/>
                </a:lnTo>
                <a:lnTo>
                  <a:pt x="1247972" y="193964"/>
                </a:lnTo>
                <a:cubicBezTo>
                  <a:pt x="1234117" y="207818"/>
                  <a:pt x="1221874" y="223498"/>
                  <a:pt x="1206408" y="235527"/>
                </a:cubicBezTo>
                <a:cubicBezTo>
                  <a:pt x="1180121" y="255973"/>
                  <a:pt x="1123281" y="290946"/>
                  <a:pt x="1123281" y="290946"/>
                </a:cubicBezTo>
                <a:cubicBezTo>
                  <a:pt x="1118663" y="304800"/>
                  <a:pt x="1116941" y="319986"/>
                  <a:pt x="1109427" y="332509"/>
                </a:cubicBezTo>
                <a:cubicBezTo>
                  <a:pt x="1102706" y="343710"/>
                  <a:pt x="1087559" y="348535"/>
                  <a:pt x="1081717" y="360218"/>
                </a:cubicBezTo>
                <a:cubicBezTo>
                  <a:pt x="982790" y="558070"/>
                  <a:pt x="1107808" y="362647"/>
                  <a:pt x="1026299" y="484909"/>
                </a:cubicBezTo>
                <a:cubicBezTo>
                  <a:pt x="993325" y="583833"/>
                  <a:pt x="1014792" y="543734"/>
                  <a:pt x="970881" y="609600"/>
                </a:cubicBezTo>
                <a:cubicBezTo>
                  <a:pt x="990496" y="1217649"/>
                  <a:pt x="955824" y="873149"/>
                  <a:pt x="998590" y="1108364"/>
                </a:cubicBezTo>
                <a:cubicBezTo>
                  <a:pt x="1003615" y="1136002"/>
                  <a:pt x="1003562" y="1164841"/>
                  <a:pt x="1012445" y="1191491"/>
                </a:cubicBezTo>
                <a:cubicBezTo>
                  <a:pt x="1017711" y="1207288"/>
                  <a:pt x="1030918" y="1219200"/>
                  <a:pt x="1040154" y="1233055"/>
                </a:cubicBezTo>
                <a:cubicBezTo>
                  <a:pt x="1071353" y="1326654"/>
                  <a:pt x="1028084" y="1225198"/>
                  <a:pt x="1095572" y="1302327"/>
                </a:cubicBezTo>
                <a:cubicBezTo>
                  <a:pt x="1117502" y="1327390"/>
                  <a:pt x="1132517" y="1357746"/>
                  <a:pt x="1150990" y="1385455"/>
                </a:cubicBezTo>
                <a:lnTo>
                  <a:pt x="1206408" y="1468582"/>
                </a:lnTo>
                <a:lnTo>
                  <a:pt x="1234117" y="1551709"/>
                </a:lnTo>
                <a:cubicBezTo>
                  <a:pt x="1238248" y="1564101"/>
                  <a:pt x="1253990" y="1568968"/>
                  <a:pt x="1261827" y="1579418"/>
                </a:cubicBezTo>
                <a:cubicBezTo>
                  <a:pt x="1281808" y="1606060"/>
                  <a:pt x="1298772" y="1634837"/>
                  <a:pt x="1317245" y="1662546"/>
                </a:cubicBezTo>
                <a:cubicBezTo>
                  <a:pt x="1326481" y="1676400"/>
                  <a:pt x="1338770" y="1688649"/>
                  <a:pt x="1344954" y="1704109"/>
                </a:cubicBezTo>
                <a:lnTo>
                  <a:pt x="1372663" y="1773382"/>
                </a:lnTo>
                <a:cubicBezTo>
                  <a:pt x="1408207" y="1951112"/>
                  <a:pt x="1402114" y="1892756"/>
                  <a:pt x="1372663" y="2216727"/>
                </a:cubicBezTo>
                <a:cubicBezTo>
                  <a:pt x="1370019" y="2245815"/>
                  <a:pt x="1354191" y="2272146"/>
                  <a:pt x="1344954" y="2299855"/>
                </a:cubicBezTo>
                <a:cubicBezTo>
                  <a:pt x="1337405" y="2322501"/>
                  <a:pt x="1326005" y="2368847"/>
                  <a:pt x="1303390" y="2382982"/>
                </a:cubicBezTo>
                <a:cubicBezTo>
                  <a:pt x="1278622" y="2398462"/>
                  <a:pt x="1220263" y="2410691"/>
                  <a:pt x="1220263" y="2410691"/>
                </a:cubicBezTo>
                <a:cubicBezTo>
                  <a:pt x="1127899" y="2406073"/>
                  <a:pt x="1035651" y="2396837"/>
                  <a:pt x="943172" y="2396837"/>
                </a:cubicBezTo>
                <a:cubicBezTo>
                  <a:pt x="680312" y="2396837"/>
                  <a:pt x="653954" y="2402802"/>
                  <a:pt x="458263" y="2424546"/>
                </a:cubicBezTo>
                <a:cubicBezTo>
                  <a:pt x="318541" y="2471118"/>
                  <a:pt x="535296" y="2400050"/>
                  <a:pt x="361281" y="2452255"/>
                </a:cubicBezTo>
                <a:cubicBezTo>
                  <a:pt x="333305" y="2460648"/>
                  <a:pt x="302456" y="2463762"/>
                  <a:pt x="278154" y="2479964"/>
                </a:cubicBezTo>
                <a:cubicBezTo>
                  <a:pt x="240171" y="2505286"/>
                  <a:pt x="196605" y="2526481"/>
                  <a:pt x="167317" y="2563091"/>
                </a:cubicBezTo>
                <a:cubicBezTo>
                  <a:pt x="156915" y="2576093"/>
                  <a:pt x="148844" y="2590800"/>
                  <a:pt x="139608" y="2604655"/>
                </a:cubicBezTo>
                <a:cubicBezTo>
                  <a:pt x="103016" y="2714432"/>
                  <a:pt x="116701" y="2658972"/>
                  <a:pt x="98045" y="2770909"/>
                </a:cubicBezTo>
                <a:cubicBezTo>
                  <a:pt x="93427" y="2835564"/>
                  <a:pt x="95455" y="2901040"/>
                  <a:pt x="84190" y="2964873"/>
                </a:cubicBezTo>
                <a:cubicBezTo>
                  <a:pt x="81296" y="2981271"/>
                  <a:pt x="63928" y="2991544"/>
                  <a:pt x="56481" y="3006437"/>
                </a:cubicBezTo>
                <a:cubicBezTo>
                  <a:pt x="49950" y="3019499"/>
                  <a:pt x="47245" y="3034146"/>
                  <a:pt x="42627" y="3048000"/>
                </a:cubicBezTo>
                <a:cubicBezTo>
                  <a:pt x="38009" y="3089564"/>
                  <a:pt x="34299" y="3131238"/>
                  <a:pt x="28772" y="3172691"/>
                </a:cubicBezTo>
                <a:cubicBezTo>
                  <a:pt x="25059" y="3200536"/>
                  <a:pt x="17858" y="3227881"/>
                  <a:pt x="14917" y="3255818"/>
                </a:cubicBezTo>
                <a:cubicBezTo>
                  <a:pt x="0" y="3397526"/>
                  <a:pt x="1063" y="3387728"/>
                  <a:pt x="1063" y="3477491"/>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grpSp>
        <p:nvGrpSpPr>
          <p:cNvPr id="3" name="Group 10"/>
          <p:cNvGrpSpPr/>
          <p:nvPr>
            <p:custDataLst>
              <p:tags r:id="rId2"/>
            </p:custDataLst>
          </p:nvPr>
        </p:nvGrpSpPr>
        <p:grpSpPr>
          <a:xfrm>
            <a:off x="2286001" y="1520693"/>
            <a:ext cx="2246945" cy="3425380"/>
            <a:chOff x="803564" y="1520693"/>
            <a:chExt cx="2246945" cy="3425380"/>
          </a:xfrm>
        </p:grpSpPr>
        <p:sp>
          <p:nvSpPr>
            <p:cNvPr id="5" name="Freeform 4"/>
            <p:cNvSpPr/>
            <p:nvPr/>
          </p:nvSpPr>
          <p:spPr>
            <a:xfrm>
              <a:off x="803564" y="1520693"/>
              <a:ext cx="1149927" cy="2497125"/>
            </a:xfrm>
            <a:custGeom>
              <a:avLst/>
              <a:gdLst>
                <a:gd name="connsiteX0" fmla="*/ 1149927 w 1149927"/>
                <a:gd name="connsiteY0" fmla="*/ 44871 h 2497125"/>
                <a:gd name="connsiteX1" fmla="*/ 1108363 w 1149927"/>
                <a:gd name="connsiteY1" fmla="*/ 31016 h 2497125"/>
                <a:gd name="connsiteX2" fmla="*/ 1052945 w 1149927"/>
                <a:gd name="connsiteY2" fmla="*/ 3307 h 2497125"/>
                <a:gd name="connsiteX3" fmla="*/ 914400 w 1149927"/>
                <a:gd name="connsiteY3" fmla="*/ 17162 h 2497125"/>
                <a:gd name="connsiteX4" fmla="*/ 872836 w 1149927"/>
                <a:gd name="connsiteY4" fmla="*/ 31016 h 2497125"/>
                <a:gd name="connsiteX5" fmla="*/ 775854 w 1149927"/>
                <a:gd name="connsiteY5" fmla="*/ 58725 h 2497125"/>
                <a:gd name="connsiteX6" fmla="*/ 651163 w 1149927"/>
                <a:gd name="connsiteY6" fmla="*/ 155707 h 2497125"/>
                <a:gd name="connsiteX7" fmla="*/ 609600 w 1149927"/>
                <a:gd name="connsiteY7" fmla="*/ 252689 h 2497125"/>
                <a:gd name="connsiteX8" fmla="*/ 581891 w 1149927"/>
                <a:gd name="connsiteY8" fmla="*/ 349671 h 2497125"/>
                <a:gd name="connsiteX9" fmla="*/ 554181 w 1149927"/>
                <a:gd name="connsiteY9" fmla="*/ 377380 h 2497125"/>
                <a:gd name="connsiteX10" fmla="*/ 526472 w 1149927"/>
                <a:gd name="connsiteY10" fmla="*/ 474362 h 2497125"/>
                <a:gd name="connsiteX11" fmla="*/ 512618 w 1149927"/>
                <a:gd name="connsiteY11" fmla="*/ 585198 h 2497125"/>
                <a:gd name="connsiteX12" fmla="*/ 526472 w 1149927"/>
                <a:gd name="connsiteY12" fmla="*/ 820725 h 2497125"/>
                <a:gd name="connsiteX13" fmla="*/ 540327 w 1149927"/>
                <a:gd name="connsiteY13" fmla="*/ 862289 h 2497125"/>
                <a:gd name="connsiteX14" fmla="*/ 609600 w 1149927"/>
                <a:gd name="connsiteY14" fmla="*/ 931562 h 2497125"/>
                <a:gd name="connsiteX15" fmla="*/ 706581 w 1149927"/>
                <a:gd name="connsiteY15" fmla="*/ 1056252 h 2497125"/>
                <a:gd name="connsiteX16" fmla="*/ 734291 w 1149927"/>
                <a:gd name="connsiteY16" fmla="*/ 1083962 h 2497125"/>
                <a:gd name="connsiteX17" fmla="*/ 775854 w 1149927"/>
                <a:gd name="connsiteY17" fmla="*/ 1208652 h 2497125"/>
                <a:gd name="connsiteX18" fmla="*/ 789709 w 1149927"/>
                <a:gd name="connsiteY18" fmla="*/ 1250216 h 2497125"/>
                <a:gd name="connsiteX19" fmla="*/ 734291 w 1149927"/>
                <a:gd name="connsiteY19" fmla="*/ 1319489 h 2497125"/>
                <a:gd name="connsiteX20" fmla="*/ 651163 w 1149927"/>
                <a:gd name="connsiteY20" fmla="*/ 1347198 h 2497125"/>
                <a:gd name="connsiteX21" fmla="*/ 471054 w 1149927"/>
                <a:gd name="connsiteY21" fmla="*/ 1333343 h 2497125"/>
                <a:gd name="connsiteX22" fmla="*/ 415636 w 1149927"/>
                <a:gd name="connsiteY22" fmla="*/ 1319489 h 2497125"/>
                <a:gd name="connsiteX23" fmla="*/ 180109 w 1149927"/>
                <a:gd name="connsiteY23" fmla="*/ 1333343 h 2497125"/>
                <a:gd name="connsiteX24" fmla="*/ 69272 w 1149927"/>
                <a:gd name="connsiteY24" fmla="*/ 1374907 h 2497125"/>
                <a:gd name="connsiteX25" fmla="*/ 41563 w 1149927"/>
                <a:gd name="connsiteY25" fmla="*/ 1458034 h 2497125"/>
                <a:gd name="connsiteX26" fmla="*/ 27709 w 1149927"/>
                <a:gd name="connsiteY26" fmla="*/ 1499598 h 2497125"/>
                <a:gd name="connsiteX27" fmla="*/ 13854 w 1149927"/>
                <a:gd name="connsiteY27" fmla="*/ 1624289 h 2497125"/>
                <a:gd name="connsiteX28" fmla="*/ 0 w 1149927"/>
                <a:gd name="connsiteY28" fmla="*/ 2497125 h 2497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149927" h="2497125">
                  <a:moveTo>
                    <a:pt x="1149927" y="44871"/>
                  </a:moveTo>
                  <a:cubicBezTo>
                    <a:pt x="1136072" y="40253"/>
                    <a:pt x="1121786" y="36769"/>
                    <a:pt x="1108363" y="31016"/>
                  </a:cubicBezTo>
                  <a:cubicBezTo>
                    <a:pt x="1089380" y="22880"/>
                    <a:pt x="1073546" y="4778"/>
                    <a:pt x="1052945" y="3307"/>
                  </a:cubicBezTo>
                  <a:cubicBezTo>
                    <a:pt x="1006651" y="0"/>
                    <a:pt x="960582" y="12544"/>
                    <a:pt x="914400" y="17162"/>
                  </a:cubicBezTo>
                  <a:cubicBezTo>
                    <a:pt x="900545" y="21780"/>
                    <a:pt x="886878" y="27004"/>
                    <a:pt x="872836" y="31016"/>
                  </a:cubicBezTo>
                  <a:cubicBezTo>
                    <a:pt x="751060" y="65809"/>
                    <a:pt x="875510" y="25508"/>
                    <a:pt x="775854" y="58725"/>
                  </a:cubicBezTo>
                  <a:cubicBezTo>
                    <a:pt x="676424" y="125011"/>
                    <a:pt x="716275" y="90595"/>
                    <a:pt x="651163" y="155707"/>
                  </a:cubicBezTo>
                  <a:cubicBezTo>
                    <a:pt x="611392" y="314799"/>
                    <a:pt x="667004" y="118747"/>
                    <a:pt x="609600" y="252689"/>
                  </a:cubicBezTo>
                  <a:cubicBezTo>
                    <a:pt x="600547" y="273812"/>
                    <a:pt x="595366" y="327212"/>
                    <a:pt x="581891" y="349671"/>
                  </a:cubicBezTo>
                  <a:cubicBezTo>
                    <a:pt x="575170" y="360872"/>
                    <a:pt x="563418" y="368144"/>
                    <a:pt x="554181" y="377380"/>
                  </a:cubicBezTo>
                  <a:cubicBezTo>
                    <a:pt x="543201" y="410320"/>
                    <a:pt x="532270" y="439572"/>
                    <a:pt x="526472" y="474362"/>
                  </a:cubicBezTo>
                  <a:cubicBezTo>
                    <a:pt x="520351" y="511088"/>
                    <a:pt x="517236" y="548253"/>
                    <a:pt x="512618" y="585198"/>
                  </a:cubicBezTo>
                  <a:cubicBezTo>
                    <a:pt x="517236" y="663707"/>
                    <a:pt x="518647" y="742471"/>
                    <a:pt x="526472" y="820725"/>
                  </a:cubicBezTo>
                  <a:cubicBezTo>
                    <a:pt x="527925" y="835257"/>
                    <a:pt x="531565" y="850606"/>
                    <a:pt x="540327" y="862289"/>
                  </a:cubicBezTo>
                  <a:cubicBezTo>
                    <a:pt x="559920" y="888413"/>
                    <a:pt x="609600" y="931562"/>
                    <a:pt x="609600" y="931562"/>
                  </a:cubicBezTo>
                  <a:cubicBezTo>
                    <a:pt x="635846" y="1010301"/>
                    <a:pt x="613128" y="962799"/>
                    <a:pt x="706581" y="1056252"/>
                  </a:cubicBezTo>
                  <a:lnTo>
                    <a:pt x="734291" y="1083962"/>
                  </a:lnTo>
                  <a:lnTo>
                    <a:pt x="775854" y="1208652"/>
                  </a:lnTo>
                  <a:lnTo>
                    <a:pt x="789709" y="1250216"/>
                  </a:lnTo>
                  <a:cubicBezTo>
                    <a:pt x="774685" y="1295286"/>
                    <a:pt x="783334" y="1297692"/>
                    <a:pt x="734291" y="1319489"/>
                  </a:cubicBezTo>
                  <a:cubicBezTo>
                    <a:pt x="707600" y="1331352"/>
                    <a:pt x="651163" y="1347198"/>
                    <a:pt x="651163" y="1347198"/>
                  </a:cubicBezTo>
                  <a:cubicBezTo>
                    <a:pt x="591127" y="1342580"/>
                    <a:pt x="530855" y="1340378"/>
                    <a:pt x="471054" y="1333343"/>
                  </a:cubicBezTo>
                  <a:cubicBezTo>
                    <a:pt x="452143" y="1331118"/>
                    <a:pt x="434677" y="1319489"/>
                    <a:pt x="415636" y="1319489"/>
                  </a:cubicBezTo>
                  <a:cubicBezTo>
                    <a:pt x="336991" y="1319489"/>
                    <a:pt x="258618" y="1328725"/>
                    <a:pt x="180109" y="1333343"/>
                  </a:cubicBezTo>
                  <a:cubicBezTo>
                    <a:pt x="152168" y="1338931"/>
                    <a:pt x="89657" y="1342290"/>
                    <a:pt x="69272" y="1374907"/>
                  </a:cubicBezTo>
                  <a:cubicBezTo>
                    <a:pt x="53792" y="1399675"/>
                    <a:pt x="50799" y="1430325"/>
                    <a:pt x="41563" y="1458034"/>
                  </a:cubicBezTo>
                  <a:lnTo>
                    <a:pt x="27709" y="1499598"/>
                  </a:lnTo>
                  <a:cubicBezTo>
                    <a:pt x="23091" y="1541162"/>
                    <a:pt x="15032" y="1582486"/>
                    <a:pt x="13854" y="1624289"/>
                  </a:cubicBezTo>
                  <a:cubicBezTo>
                    <a:pt x="5661" y="1915156"/>
                    <a:pt x="0" y="2206143"/>
                    <a:pt x="0" y="2497125"/>
                  </a:cubicBezTo>
                </a:path>
              </a:pathLst>
            </a:custGeom>
            <a:ln>
              <a:solidFill>
                <a:srgbClr val="197F9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6" name="Freeform 5"/>
            <p:cNvSpPr/>
            <p:nvPr/>
          </p:nvSpPr>
          <p:spPr>
            <a:xfrm>
              <a:off x="1898073" y="1551709"/>
              <a:ext cx="1152436" cy="2660073"/>
            </a:xfrm>
            <a:custGeom>
              <a:avLst/>
              <a:gdLst>
                <a:gd name="connsiteX0" fmla="*/ 0 w 1152436"/>
                <a:gd name="connsiteY0" fmla="*/ 0 h 2660073"/>
                <a:gd name="connsiteX1" fmla="*/ 193963 w 1152436"/>
                <a:gd name="connsiteY1" fmla="*/ 13855 h 2660073"/>
                <a:gd name="connsiteX2" fmla="*/ 263236 w 1152436"/>
                <a:gd name="connsiteY2" fmla="*/ 83127 h 2660073"/>
                <a:gd name="connsiteX3" fmla="*/ 304800 w 1152436"/>
                <a:gd name="connsiteY3" fmla="*/ 96982 h 2660073"/>
                <a:gd name="connsiteX4" fmla="*/ 346363 w 1152436"/>
                <a:gd name="connsiteY4" fmla="*/ 124691 h 2660073"/>
                <a:gd name="connsiteX5" fmla="*/ 401782 w 1152436"/>
                <a:gd name="connsiteY5" fmla="*/ 207818 h 2660073"/>
                <a:gd name="connsiteX6" fmla="*/ 429491 w 1152436"/>
                <a:gd name="connsiteY6" fmla="*/ 290946 h 2660073"/>
                <a:gd name="connsiteX7" fmla="*/ 443345 w 1152436"/>
                <a:gd name="connsiteY7" fmla="*/ 332509 h 2660073"/>
                <a:gd name="connsiteX8" fmla="*/ 457200 w 1152436"/>
                <a:gd name="connsiteY8" fmla="*/ 374073 h 2660073"/>
                <a:gd name="connsiteX9" fmla="*/ 471054 w 1152436"/>
                <a:gd name="connsiteY9" fmla="*/ 429491 h 2660073"/>
                <a:gd name="connsiteX10" fmla="*/ 484909 w 1152436"/>
                <a:gd name="connsiteY10" fmla="*/ 512618 h 2660073"/>
                <a:gd name="connsiteX11" fmla="*/ 471054 w 1152436"/>
                <a:gd name="connsiteY11" fmla="*/ 831273 h 2660073"/>
                <a:gd name="connsiteX12" fmla="*/ 443345 w 1152436"/>
                <a:gd name="connsiteY12" fmla="*/ 914400 h 2660073"/>
                <a:gd name="connsiteX13" fmla="*/ 429491 w 1152436"/>
                <a:gd name="connsiteY13" fmla="*/ 955964 h 2660073"/>
                <a:gd name="connsiteX14" fmla="*/ 415636 w 1152436"/>
                <a:gd name="connsiteY14" fmla="*/ 1011382 h 2660073"/>
                <a:gd name="connsiteX15" fmla="*/ 387927 w 1152436"/>
                <a:gd name="connsiteY15" fmla="*/ 1094509 h 2660073"/>
                <a:gd name="connsiteX16" fmla="*/ 374072 w 1152436"/>
                <a:gd name="connsiteY16" fmla="*/ 1136073 h 2660073"/>
                <a:gd name="connsiteX17" fmla="*/ 360218 w 1152436"/>
                <a:gd name="connsiteY17" fmla="*/ 1177636 h 2660073"/>
                <a:gd name="connsiteX18" fmla="*/ 332509 w 1152436"/>
                <a:gd name="connsiteY18" fmla="*/ 1205346 h 2660073"/>
                <a:gd name="connsiteX19" fmla="*/ 346363 w 1152436"/>
                <a:gd name="connsiteY19" fmla="*/ 1330036 h 2660073"/>
                <a:gd name="connsiteX20" fmla="*/ 374072 w 1152436"/>
                <a:gd name="connsiteY20" fmla="*/ 1357746 h 2660073"/>
                <a:gd name="connsiteX21" fmla="*/ 526472 w 1152436"/>
                <a:gd name="connsiteY21" fmla="*/ 1399309 h 2660073"/>
                <a:gd name="connsiteX22" fmla="*/ 651163 w 1152436"/>
                <a:gd name="connsiteY22" fmla="*/ 1440873 h 2660073"/>
                <a:gd name="connsiteX23" fmla="*/ 692727 w 1152436"/>
                <a:gd name="connsiteY23" fmla="*/ 1454727 h 2660073"/>
                <a:gd name="connsiteX24" fmla="*/ 734291 w 1152436"/>
                <a:gd name="connsiteY24" fmla="*/ 1468582 h 2660073"/>
                <a:gd name="connsiteX25" fmla="*/ 803563 w 1152436"/>
                <a:gd name="connsiteY25" fmla="*/ 1524000 h 2660073"/>
                <a:gd name="connsiteX26" fmla="*/ 831272 w 1152436"/>
                <a:gd name="connsiteY26" fmla="*/ 1565564 h 2660073"/>
                <a:gd name="connsiteX27" fmla="*/ 858982 w 1152436"/>
                <a:gd name="connsiteY27" fmla="*/ 1593273 h 2660073"/>
                <a:gd name="connsiteX28" fmla="*/ 886691 w 1152436"/>
                <a:gd name="connsiteY28" fmla="*/ 1634836 h 2660073"/>
                <a:gd name="connsiteX29" fmla="*/ 914400 w 1152436"/>
                <a:gd name="connsiteY29" fmla="*/ 1662546 h 2660073"/>
                <a:gd name="connsiteX30" fmla="*/ 969818 w 1152436"/>
                <a:gd name="connsiteY30" fmla="*/ 1745673 h 2660073"/>
                <a:gd name="connsiteX31" fmla="*/ 997527 w 1152436"/>
                <a:gd name="connsiteY31" fmla="*/ 1842655 h 2660073"/>
                <a:gd name="connsiteX32" fmla="*/ 1025236 w 1152436"/>
                <a:gd name="connsiteY32" fmla="*/ 1925782 h 2660073"/>
                <a:gd name="connsiteX33" fmla="*/ 1039091 w 1152436"/>
                <a:gd name="connsiteY33" fmla="*/ 1967346 h 2660073"/>
                <a:gd name="connsiteX34" fmla="*/ 1080654 w 1152436"/>
                <a:gd name="connsiteY34" fmla="*/ 2161309 h 2660073"/>
                <a:gd name="connsiteX35" fmla="*/ 1080654 w 1152436"/>
                <a:gd name="connsiteY35" fmla="*/ 2161309 h 2660073"/>
                <a:gd name="connsiteX36" fmla="*/ 1108363 w 1152436"/>
                <a:gd name="connsiteY36" fmla="*/ 2313709 h 2660073"/>
                <a:gd name="connsiteX37" fmla="*/ 1122218 w 1152436"/>
                <a:gd name="connsiteY37" fmla="*/ 2369127 h 2660073"/>
                <a:gd name="connsiteX38" fmla="*/ 1136072 w 1152436"/>
                <a:gd name="connsiteY38" fmla="*/ 2507673 h 2660073"/>
                <a:gd name="connsiteX39" fmla="*/ 1149927 w 1152436"/>
                <a:gd name="connsiteY39" fmla="*/ 2576946 h 2660073"/>
                <a:gd name="connsiteX40" fmla="*/ 1149927 w 1152436"/>
                <a:gd name="connsiteY40" fmla="*/ 2660073 h 2660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152436" h="2660073">
                  <a:moveTo>
                    <a:pt x="0" y="0"/>
                  </a:moveTo>
                  <a:cubicBezTo>
                    <a:pt x="64654" y="4618"/>
                    <a:pt x="130130" y="2590"/>
                    <a:pt x="193963" y="13855"/>
                  </a:cubicBezTo>
                  <a:cubicBezTo>
                    <a:pt x="247291" y="23266"/>
                    <a:pt x="228381" y="55243"/>
                    <a:pt x="263236" y="83127"/>
                  </a:cubicBezTo>
                  <a:cubicBezTo>
                    <a:pt x="274640" y="92250"/>
                    <a:pt x="291738" y="90451"/>
                    <a:pt x="304800" y="96982"/>
                  </a:cubicBezTo>
                  <a:cubicBezTo>
                    <a:pt x="319693" y="104429"/>
                    <a:pt x="332509" y="115455"/>
                    <a:pt x="346363" y="124691"/>
                  </a:cubicBezTo>
                  <a:lnTo>
                    <a:pt x="401782" y="207818"/>
                  </a:lnTo>
                  <a:cubicBezTo>
                    <a:pt x="417984" y="232121"/>
                    <a:pt x="420255" y="263237"/>
                    <a:pt x="429491" y="290946"/>
                  </a:cubicBezTo>
                  <a:lnTo>
                    <a:pt x="443345" y="332509"/>
                  </a:lnTo>
                  <a:cubicBezTo>
                    <a:pt x="447963" y="346364"/>
                    <a:pt x="453658" y="359905"/>
                    <a:pt x="457200" y="374073"/>
                  </a:cubicBezTo>
                  <a:cubicBezTo>
                    <a:pt x="461818" y="392546"/>
                    <a:pt x="467320" y="410820"/>
                    <a:pt x="471054" y="429491"/>
                  </a:cubicBezTo>
                  <a:cubicBezTo>
                    <a:pt x="476563" y="457037"/>
                    <a:pt x="480291" y="484909"/>
                    <a:pt x="484909" y="512618"/>
                  </a:cubicBezTo>
                  <a:cubicBezTo>
                    <a:pt x="480291" y="618836"/>
                    <a:pt x="481994" y="725519"/>
                    <a:pt x="471054" y="831273"/>
                  </a:cubicBezTo>
                  <a:cubicBezTo>
                    <a:pt x="468049" y="860326"/>
                    <a:pt x="452581" y="886691"/>
                    <a:pt x="443345" y="914400"/>
                  </a:cubicBezTo>
                  <a:lnTo>
                    <a:pt x="429491" y="955964"/>
                  </a:lnTo>
                  <a:cubicBezTo>
                    <a:pt x="423470" y="974028"/>
                    <a:pt x="421108" y="993144"/>
                    <a:pt x="415636" y="1011382"/>
                  </a:cubicBezTo>
                  <a:cubicBezTo>
                    <a:pt x="407243" y="1039358"/>
                    <a:pt x="397163" y="1066800"/>
                    <a:pt x="387927" y="1094509"/>
                  </a:cubicBezTo>
                  <a:lnTo>
                    <a:pt x="374072" y="1136073"/>
                  </a:lnTo>
                  <a:cubicBezTo>
                    <a:pt x="369454" y="1149927"/>
                    <a:pt x="370544" y="1167309"/>
                    <a:pt x="360218" y="1177636"/>
                  </a:cubicBezTo>
                  <a:lnTo>
                    <a:pt x="332509" y="1205346"/>
                  </a:lnTo>
                  <a:cubicBezTo>
                    <a:pt x="337127" y="1246909"/>
                    <a:pt x="335360" y="1289690"/>
                    <a:pt x="346363" y="1330036"/>
                  </a:cubicBezTo>
                  <a:cubicBezTo>
                    <a:pt x="349800" y="1342638"/>
                    <a:pt x="362389" y="1351904"/>
                    <a:pt x="374072" y="1357746"/>
                  </a:cubicBezTo>
                  <a:cubicBezTo>
                    <a:pt x="441059" y="1391240"/>
                    <a:pt x="459583" y="1381067"/>
                    <a:pt x="526472" y="1399309"/>
                  </a:cubicBezTo>
                  <a:cubicBezTo>
                    <a:pt x="526515" y="1399321"/>
                    <a:pt x="630360" y="1433939"/>
                    <a:pt x="651163" y="1440873"/>
                  </a:cubicBezTo>
                  <a:lnTo>
                    <a:pt x="692727" y="1454727"/>
                  </a:lnTo>
                  <a:lnTo>
                    <a:pt x="734291" y="1468582"/>
                  </a:lnTo>
                  <a:cubicBezTo>
                    <a:pt x="813702" y="1587700"/>
                    <a:pt x="707963" y="1447519"/>
                    <a:pt x="803563" y="1524000"/>
                  </a:cubicBezTo>
                  <a:cubicBezTo>
                    <a:pt x="816565" y="1534402"/>
                    <a:pt x="820870" y="1552562"/>
                    <a:pt x="831272" y="1565564"/>
                  </a:cubicBezTo>
                  <a:cubicBezTo>
                    <a:pt x="839432" y="1575764"/>
                    <a:pt x="850822" y="1583073"/>
                    <a:pt x="858982" y="1593273"/>
                  </a:cubicBezTo>
                  <a:cubicBezTo>
                    <a:pt x="869384" y="1606275"/>
                    <a:pt x="876289" y="1621834"/>
                    <a:pt x="886691" y="1634836"/>
                  </a:cubicBezTo>
                  <a:cubicBezTo>
                    <a:pt x="894851" y="1645036"/>
                    <a:pt x="906563" y="1652096"/>
                    <a:pt x="914400" y="1662546"/>
                  </a:cubicBezTo>
                  <a:cubicBezTo>
                    <a:pt x="934381" y="1689188"/>
                    <a:pt x="969818" y="1745673"/>
                    <a:pt x="969818" y="1745673"/>
                  </a:cubicBezTo>
                  <a:cubicBezTo>
                    <a:pt x="1016383" y="1885371"/>
                    <a:pt x="945330" y="1668665"/>
                    <a:pt x="997527" y="1842655"/>
                  </a:cubicBezTo>
                  <a:cubicBezTo>
                    <a:pt x="1005920" y="1870631"/>
                    <a:pt x="1016000" y="1898073"/>
                    <a:pt x="1025236" y="1925782"/>
                  </a:cubicBezTo>
                  <a:lnTo>
                    <a:pt x="1039091" y="1967346"/>
                  </a:lnTo>
                  <a:cubicBezTo>
                    <a:pt x="1056568" y="2107164"/>
                    <a:pt x="1041171" y="2042860"/>
                    <a:pt x="1080654" y="2161309"/>
                  </a:cubicBezTo>
                  <a:lnTo>
                    <a:pt x="1080654" y="2161309"/>
                  </a:lnTo>
                  <a:cubicBezTo>
                    <a:pt x="1090677" y="2221443"/>
                    <a:pt x="1095458" y="2255636"/>
                    <a:pt x="1108363" y="2313709"/>
                  </a:cubicBezTo>
                  <a:cubicBezTo>
                    <a:pt x="1112494" y="2332297"/>
                    <a:pt x="1117600" y="2350654"/>
                    <a:pt x="1122218" y="2369127"/>
                  </a:cubicBezTo>
                  <a:cubicBezTo>
                    <a:pt x="1126836" y="2415309"/>
                    <a:pt x="1129938" y="2461668"/>
                    <a:pt x="1136072" y="2507673"/>
                  </a:cubicBezTo>
                  <a:cubicBezTo>
                    <a:pt x="1139184" y="2531015"/>
                    <a:pt x="1147795" y="2553494"/>
                    <a:pt x="1149927" y="2576946"/>
                  </a:cubicBezTo>
                  <a:cubicBezTo>
                    <a:pt x="1152436" y="2604541"/>
                    <a:pt x="1149927" y="2632364"/>
                    <a:pt x="1149927" y="2660073"/>
                  </a:cubicBezTo>
                </a:path>
              </a:pathLst>
            </a:custGeom>
            <a:ln>
              <a:solidFill>
                <a:srgbClr val="197F9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7" name="Freeform 6"/>
            <p:cNvSpPr/>
            <p:nvPr/>
          </p:nvSpPr>
          <p:spPr>
            <a:xfrm>
              <a:off x="1357745" y="3574473"/>
              <a:ext cx="429491" cy="900545"/>
            </a:xfrm>
            <a:custGeom>
              <a:avLst/>
              <a:gdLst>
                <a:gd name="connsiteX0" fmla="*/ 0 w 429491"/>
                <a:gd name="connsiteY0" fmla="*/ 0 h 900545"/>
                <a:gd name="connsiteX1" fmla="*/ 13855 w 429491"/>
                <a:gd name="connsiteY1" fmla="*/ 651163 h 900545"/>
                <a:gd name="connsiteX2" fmla="*/ 83128 w 429491"/>
                <a:gd name="connsiteY2" fmla="*/ 706582 h 900545"/>
                <a:gd name="connsiteX3" fmla="*/ 124691 w 429491"/>
                <a:gd name="connsiteY3" fmla="*/ 734291 h 900545"/>
                <a:gd name="connsiteX4" fmla="*/ 263237 w 429491"/>
                <a:gd name="connsiteY4" fmla="*/ 789709 h 900545"/>
                <a:gd name="connsiteX5" fmla="*/ 332510 w 429491"/>
                <a:gd name="connsiteY5" fmla="*/ 845127 h 900545"/>
                <a:gd name="connsiteX6" fmla="*/ 374073 w 429491"/>
                <a:gd name="connsiteY6" fmla="*/ 858982 h 900545"/>
                <a:gd name="connsiteX7" fmla="*/ 429491 w 429491"/>
                <a:gd name="connsiteY7" fmla="*/ 900545 h 900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9491" h="900545">
                  <a:moveTo>
                    <a:pt x="0" y="0"/>
                  </a:moveTo>
                  <a:cubicBezTo>
                    <a:pt x="4618" y="217054"/>
                    <a:pt x="852" y="434449"/>
                    <a:pt x="13855" y="651163"/>
                  </a:cubicBezTo>
                  <a:cubicBezTo>
                    <a:pt x="16744" y="699318"/>
                    <a:pt x="54641" y="692338"/>
                    <a:pt x="83128" y="706582"/>
                  </a:cubicBezTo>
                  <a:cubicBezTo>
                    <a:pt x="98021" y="714029"/>
                    <a:pt x="110234" y="726030"/>
                    <a:pt x="124691" y="734291"/>
                  </a:cubicBezTo>
                  <a:cubicBezTo>
                    <a:pt x="181769" y="766907"/>
                    <a:pt x="195115" y="767002"/>
                    <a:pt x="263237" y="789709"/>
                  </a:cubicBezTo>
                  <a:cubicBezTo>
                    <a:pt x="325617" y="810502"/>
                    <a:pt x="285221" y="816754"/>
                    <a:pt x="332510" y="845127"/>
                  </a:cubicBezTo>
                  <a:cubicBezTo>
                    <a:pt x="345033" y="852641"/>
                    <a:pt x="361011" y="852451"/>
                    <a:pt x="374073" y="858982"/>
                  </a:cubicBezTo>
                  <a:cubicBezTo>
                    <a:pt x="405406" y="874649"/>
                    <a:pt x="410007" y="881061"/>
                    <a:pt x="429491" y="900545"/>
                  </a:cubicBezTo>
                </a:path>
              </a:pathLst>
            </a:custGeom>
            <a:ln>
              <a:solidFill>
                <a:srgbClr val="197F9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8" name="Freeform 7"/>
            <p:cNvSpPr/>
            <p:nvPr/>
          </p:nvSpPr>
          <p:spPr>
            <a:xfrm>
              <a:off x="2535382" y="3588327"/>
              <a:ext cx="236499" cy="831273"/>
            </a:xfrm>
            <a:custGeom>
              <a:avLst/>
              <a:gdLst>
                <a:gd name="connsiteX0" fmla="*/ 0 w 236499"/>
                <a:gd name="connsiteY0" fmla="*/ 0 h 831273"/>
                <a:gd name="connsiteX1" fmla="*/ 41563 w 236499"/>
                <a:gd name="connsiteY1" fmla="*/ 13855 h 831273"/>
                <a:gd name="connsiteX2" fmla="*/ 69273 w 236499"/>
                <a:gd name="connsiteY2" fmla="*/ 55418 h 831273"/>
                <a:gd name="connsiteX3" fmla="*/ 96982 w 236499"/>
                <a:gd name="connsiteY3" fmla="*/ 83128 h 831273"/>
                <a:gd name="connsiteX4" fmla="*/ 138545 w 236499"/>
                <a:gd name="connsiteY4" fmla="*/ 207818 h 831273"/>
                <a:gd name="connsiteX5" fmla="*/ 152400 w 236499"/>
                <a:gd name="connsiteY5" fmla="*/ 249382 h 831273"/>
                <a:gd name="connsiteX6" fmla="*/ 166254 w 236499"/>
                <a:gd name="connsiteY6" fmla="*/ 290946 h 831273"/>
                <a:gd name="connsiteX7" fmla="*/ 193963 w 236499"/>
                <a:gd name="connsiteY7" fmla="*/ 498764 h 831273"/>
                <a:gd name="connsiteX8" fmla="*/ 207818 w 236499"/>
                <a:gd name="connsiteY8" fmla="*/ 540328 h 831273"/>
                <a:gd name="connsiteX9" fmla="*/ 207818 w 236499"/>
                <a:gd name="connsiteY9" fmla="*/ 748146 h 831273"/>
                <a:gd name="connsiteX10" fmla="*/ 166254 w 236499"/>
                <a:gd name="connsiteY10" fmla="*/ 762000 h 831273"/>
                <a:gd name="connsiteX11" fmla="*/ 166254 w 236499"/>
                <a:gd name="connsiteY11" fmla="*/ 831273 h 8312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6499" h="831273">
                  <a:moveTo>
                    <a:pt x="0" y="0"/>
                  </a:moveTo>
                  <a:cubicBezTo>
                    <a:pt x="13854" y="4618"/>
                    <a:pt x="30159" y="4732"/>
                    <a:pt x="41563" y="13855"/>
                  </a:cubicBezTo>
                  <a:cubicBezTo>
                    <a:pt x="54565" y="24257"/>
                    <a:pt x="58871" y="42416"/>
                    <a:pt x="69273" y="55418"/>
                  </a:cubicBezTo>
                  <a:cubicBezTo>
                    <a:pt x="77433" y="65618"/>
                    <a:pt x="87746" y="73891"/>
                    <a:pt x="96982" y="83128"/>
                  </a:cubicBezTo>
                  <a:lnTo>
                    <a:pt x="138545" y="207818"/>
                  </a:lnTo>
                  <a:lnTo>
                    <a:pt x="152400" y="249382"/>
                  </a:lnTo>
                  <a:lnTo>
                    <a:pt x="166254" y="290946"/>
                  </a:lnTo>
                  <a:cubicBezTo>
                    <a:pt x="172923" y="350963"/>
                    <a:pt x="180145" y="436583"/>
                    <a:pt x="193963" y="498764"/>
                  </a:cubicBezTo>
                  <a:cubicBezTo>
                    <a:pt x="197131" y="513020"/>
                    <a:pt x="203200" y="526473"/>
                    <a:pt x="207818" y="540328"/>
                  </a:cubicBezTo>
                  <a:cubicBezTo>
                    <a:pt x="214823" y="596368"/>
                    <a:pt x="236499" y="690785"/>
                    <a:pt x="207818" y="748146"/>
                  </a:cubicBezTo>
                  <a:cubicBezTo>
                    <a:pt x="201287" y="761208"/>
                    <a:pt x="172785" y="748938"/>
                    <a:pt x="166254" y="762000"/>
                  </a:cubicBezTo>
                  <a:cubicBezTo>
                    <a:pt x="155927" y="782653"/>
                    <a:pt x="166254" y="808182"/>
                    <a:pt x="166254" y="831273"/>
                  </a:cubicBezTo>
                </a:path>
              </a:pathLst>
            </a:custGeom>
            <a:ln>
              <a:solidFill>
                <a:srgbClr val="197F9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9" name="Freeform 8"/>
            <p:cNvSpPr/>
            <p:nvPr/>
          </p:nvSpPr>
          <p:spPr>
            <a:xfrm>
              <a:off x="831273" y="4073236"/>
              <a:ext cx="637309" cy="872837"/>
            </a:xfrm>
            <a:custGeom>
              <a:avLst/>
              <a:gdLst>
                <a:gd name="connsiteX0" fmla="*/ 0 w 637309"/>
                <a:gd name="connsiteY0" fmla="*/ 0 h 872837"/>
                <a:gd name="connsiteX1" fmla="*/ 41563 w 637309"/>
                <a:gd name="connsiteY1" fmla="*/ 249382 h 872837"/>
                <a:gd name="connsiteX2" fmla="*/ 69272 w 637309"/>
                <a:gd name="connsiteY2" fmla="*/ 290946 h 872837"/>
                <a:gd name="connsiteX3" fmla="*/ 96982 w 637309"/>
                <a:gd name="connsiteY3" fmla="*/ 318655 h 872837"/>
                <a:gd name="connsiteX4" fmla="*/ 193963 w 637309"/>
                <a:gd name="connsiteY4" fmla="*/ 429491 h 872837"/>
                <a:gd name="connsiteX5" fmla="*/ 221672 w 637309"/>
                <a:gd name="connsiteY5" fmla="*/ 471055 h 872837"/>
                <a:gd name="connsiteX6" fmla="*/ 249382 w 637309"/>
                <a:gd name="connsiteY6" fmla="*/ 498764 h 872837"/>
                <a:gd name="connsiteX7" fmla="*/ 263236 w 637309"/>
                <a:gd name="connsiteY7" fmla="*/ 540328 h 872837"/>
                <a:gd name="connsiteX8" fmla="*/ 346363 w 637309"/>
                <a:gd name="connsiteY8" fmla="*/ 609600 h 872837"/>
                <a:gd name="connsiteX9" fmla="*/ 401782 w 637309"/>
                <a:gd name="connsiteY9" fmla="*/ 665019 h 872837"/>
                <a:gd name="connsiteX10" fmla="*/ 443345 w 637309"/>
                <a:gd name="connsiteY10" fmla="*/ 706582 h 872837"/>
                <a:gd name="connsiteX11" fmla="*/ 526472 w 637309"/>
                <a:gd name="connsiteY11" fmla="*/ 762000 h 872837"/>
                <a:gd name="connsiteX12" fmla="*/ 623454 w 637309"/>
                <a:gd name="connsiteY12" fmla="*/ 831273 h 872837"/>
                <a:gd name="connsiteX13" fmla="*/ 637309 w 637309"/>
                <a:gd name="connsiteY13" fmla="*/ 872837 h 8728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37309" h="872837">
                  <a:moveTo>
                    <a:pt x="0" y="0"/>
                  </a:moveTo>
                  <a:cubicBezTo>
                    <a:pt x="3960" y="47527"/>
                    <a:pt x="2739" y="191145"/>
                    <a:pt x="41563" y="249382"/>
                  </a:cubicBezTo>
                  <a:cubicBezTo>
                    <a:pt x="50799" y="263237"/>
                    <a:pt x="58870" y="277944"/>
                    <a:pt x="69272" y="290946"/>
                  </a:cubicBezTo>
                  <a:cubicBezTo>
                    <a:pt x="77432" y="301146"/>
                    <a:pt x="89145" y="308205"/>
                    <a:pt x="96982" y="318655"/>
                  </a:cubicBezTo>
                  <a:cubicBezTo>
                    <a:pt x="177802" y="426414"/>
                    <a:pt x="116608" y="377921"/>
                    <a:pt x="193963" y="429491"/>
                  </a:cubicBezTo>
                  <a:cubicBezTo>
                    <a:pt x="203199" y="443346"/>
                    <a:pt x="211270" y="458053"/>
                    <a:pt x="221672" y="471055"/>
                  </a:cubicBezTo>
                  <a:cubicBezTo>
                    <a:pt x="229832" y="481255"/>
                    <a:pt x="242661" y="487563"/>
                    <a:pt x="249382" y="498764"/>
                  </a:cubicBezTo>
                  <a:cubicBezTo>
                    <a:pt x="256896" y="511287"/>
                    <a:pt x="255135" y="528177"/>
                    <a:pt x="263236" y="540328"/>
                  </a:cubicBezTo>
                  <a:cubicBezTo>
                    <a:pt x="284569" y="572328"/>
                    <a:pt x="315696" y="589155"/>
                    <a:pt x="346363" y="609600"/>
                  </a:cubicBezTo>
                  <a:cubicBezTo>
                    <a:pt x="372753" y="688769"/>
                    <a:pt x="338446" y="622795"/>
                    <a:pt x="401782" y="665019"/>
                  </a:cubicBezTo>
                  <a:cubicBezTo>
                    <a:pt x="418084" y="675887"/>
                    <a:pt x="427879" y="694553"/>
                    <a:pt x="443345" y="706582"/>
                  </a:cubicBezTo>
                  <a:cubicBezTo>
                    <a:pt x="469632" y="727027"/>
                    <a:pt x="502924" y="738452"/>
                    <a:pt x="526472" y="762000"/>
                  </a:cubicBezTo>
                  <a:cubicBezTo>
                    <a:pt x="592217" y="827745"/>
                    <a:pt x="557107" y="809158"/>
                    <a:pt x="623454" y="831273"/>
                  </a:cubicBezTo>
                  <a:lnTo>
                    <a:pt x="637309" y="872837"/>
                  </a:lnTo>
                </a:path>
              </a:pathLst>
            </a:custGeom>
            <a:ln>
              <a:solidFill>
                <a:srgbClr val="197F9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 name="Freeform 9"/>
            <p:cNvSpPr/>
            <p:nvPr/>
          </p:nvSpPr>
          <p:spPr>
            <a:xfrm>
              <a:off x="1593273" y="2854036"/>
              <a:ext cx="678872" cy="443912"/>
            </a:xfrm>
            <a:custGeom>
              <a:avLst/>
              <a:gdLst>
                <a:gd name="connsiteX0" fmla="*/ 0 w 678872"/>
                <a:gd name="connsiteY0" fmla="*/ 0 h 443912"/>
                <a:gd name="connsiteX1" fmla="*/ 166254 w 678872"/>
                <a:gd name="connsiteY1" fmla="*/ 41564 h 443912"/>
                <a:gd name="connsiteX2" fmla="*/ 249382 w 678872"/>
                <a:gd name="connsiteY2" fmla="*/ 96982 h 443912"/>
                <a:gd name="connsiteX3" fmla="*/ 318654 w 678872"/>
                <a:gd name="connsiteY3" fmla="*/ 166255 h 443912"/>
                <a:gd name="connsiteX4" fmla="*/ 346363 w 678872"/>
                <a:gd name="connsiteY4" fmla="*/ 207819 h 443912"/>
                <a:gd name="connsiteX5" fmla="*/ 387927 w 678872"/>
                <a:gd name="connsiteY5" fmla="*/ 249382 h 443912"/>
                <a:gd name="connsiteX6" fmla="*/ 443345 w 678872"/>
                <a:gd name="connsiteY6" fmla="*/ 332509 h 443912"/>
                <a:gd name="connsiteX7" fmla="*/ 471054 w 678872"/>
                <a:gd name="connsiteY7" fmla="*/ 374073 h 443912"/>
                <a:gd name="connsiteX8" fmla="*/ 484909 w 678872"/>
                <a:gd name="connsiteY8" fmla="*/ 415637 h 443912"/>
                <a:gd name="connsiteX9" fmla="*/ 526472 w 678872"/>
                <a:gd name="connsiteY9" fmla="*/ 318655 h 443912"/>
                <a:gd name="connsiteX10" fmla="*/ 554182 w 678872"/>
                <a:gd name="connsiteY10" fmla="*/ 277091 h 443912"/>
                <a:gd name="connsiteX11" fmla="*/ 581891 w 678872"/>
                <a:gd name="connsiteY11" fmla="*/ 193964 h 443912"/>
                <a:gd name="connsiteX12" fmla="*/ 595745 w 678872"/>
                <a:gd name="connsiteY12" fmla="*/ 152400 h 443912"/>
                <a:gd name="connsiteX13" fmla="*/ 637309 w 678872"/>
                <a:gd name="connsiteY13" fmla="*/ 110837 h 443912"/>
                <a:gd name="connsiteX14" fmla="*/ 678872 w 678872"/>
                <a:gd name="connsiteY14" fmla="*/ 83128 h 443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78872" h="443912">
                  <a:moveTo>
                    <a:pt x="0" y="0"/>
                  </a:moveTo>
                  <a:cubicBezTo>
                    <a:pt x="111937" y="18657"/>
                    <a:pt x="56477" y="4972"/>
                    <a:pt x="166254" y="41564"/>
                  </a:cubicBezTo>
                  <a:cubicBezTo>
                    <a:pt x="197847" y="52095"/>
                    <a:pt x="249382" y="96982"/>
                    <a:pt x="249382" y="96982"/>
                  </a:cubicBezTo>
                  <a:cubicBezTo>
                    <a:pt x="323273" y="207820"/>
                    <a:pt x="226291" y="73891"/>
                    <a:pt x="318654" y="166255"/>
                  </a:cubicBezTo>
                  <a:cubicBezTo>
                    <a:pt x="330428" y="178029"/>
                    <a:pt x="335703" y="195027"/>
                    <a:pt x="346363" y="207819"/>
                  </a:cubicBezTo>
                  <a:cubicBezTo>
                    <a:pt x="358906" y="222871"/>
                    <a:pt x="375898" y="233916"/>
                    <a:pt x="387927" y="249382"/>
                  </a:cubicBezTo>
                  <a:cubicBezTo>
                    <a:pt x="408373" y="275669"/>
                    <a:pt x="424872" y="304800"/>
                    <a:pt x="443345" y="332509"/>
                  </a:cubicBezTo>
                  <a:cubicBezTo>
                    <a:pt x="452581" y="346364"/>
                    <a:pt x="465788" y="358276"/>
                    <a:pt x="471054" y="374073"/>
                  </a:cubicBezTo>
                  <a:lnTo>
                    <a:pt x="484909" y="415637"/>
                  </a:lnTo>
                  <a:cubicBezTo>
                    <a:pt x="554478" y="311283"/>
                    <a:pt x="472790" y="443912"/>
                    <a:pt x="526472" y="318655"/>
                  </a:cubicBezTo>
                  <a:cubicBezTo>
                    <a:pt x="533031" y="303350"/>
                    <a:pt x="544945" y="290946"/>
                    <a:pt x="554182" y="277091"/>
                  </a:cubicBezTo>
                  <a:lnTo>
                    <a:pt x="581891" y="193964"/>
                  </a:lnTo>
                  <a:cubicBezTo>
                    <a:pt x="586509" y="180109"/>
                    <a:pt x="585418" y="162726"/>
                    <a:pt x="595745" y="152400"/>
                  </a:cubicBezTo>
                  <a:cubicBezTo>
                    <a:pt x="609600" y="138546"/>
                    <a:pt x="622257" y="123380"/>
                    <a:pt x="637309" y="110837"/>
                  </a:cubicBezTo>
                  <a:cubicBezTo>
                    <a:pt x="650101" y="100177"/>
                    <a:pt x="678872" y="83128"/>
                    <a:pt x="678872" y="83128"/>
                  </a:cubicBezTo>
                </a:path>
              </a:pathLst>
            </a:custGeom>
            <a:ln>
              <a:solidFill>
                <a:srgbClr val="197F9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grpSp>
      <p:sp>
        <p:nvSpPr>
          <p:cNvPr id="13" name="Text Box 34"/>
          <p:cNvSpPr txBox="1">
            <a:spLocks noChangeArrowheads="1"/>
          </p:cNvSpPr>
          <p:nvPr/>
        </p:nvSpPr>
        <p:spPr bwMode="auto">
          <a:xfrm>
            <a:off x="1676400" y="1066800"/>
            <a:ext cx="1447800" cy="2255838"/>
          </a:xfrm>
          <a:prstGeom prst="rect">
            <a:avLst/>
          </a:prstGeom>
          <a:noFill/>
          <a:ln w="9525">
            <a:noFill/>
            <a:miter lim="800000"/>
            <a:headEnd/>
            <a:tailEnd/>
          </a:ln>
          <a:effectLst/>
        </p:spPr>
        <p:txBody>
          <a:bodyPr>
            <a:spAutoFit/>
          </a:bodyPr>
          <a:lstStyle/>
          <a:p>
            <a:pPr>
              <a:spcBef>
                <a:spcPct val="50000"/>
              </a:spcBef>
            </a:pPr>
            <a:r>
              <a:rPr lang="en-US" sz="14200" dirty="0">
                <a:solidFill>
                  <a:srgbClr val="1DB808"/>
                </a:solidFill>
              </a:rPr>
              <a:t>C</a:t>
            </a:r>
          </a:p>
        </p:txBody>
      </p:sp>
      <p:sp>
        <p:nvSpPr>
          <p:cNvPr id="19" name="PPTShape_0"/>
          <p:cNvSpPr txBox="1">
            <a:spLocks noChangeArrowheads="1"/>
          </p:cNvSpPr>
          <p:nvPr/>
        </p:nvSpPr>
        <p:spPr bwMode="auto">
          <a:xfrm>
            <a:off x="8839200" y="4602162"/>
            <a:ext cx="1447800" cy="2255838"/>
          </a:xfrm>
          <a:prstGeom prst="rect">
            <a:avLst/>
          </a:prstGeom>
          <a:noFill/>
          <a:ln w="9525">
            <a:noFill/>
            <a:miter lim="800000"/>
            <a:headEnd/>
            <a:tailEnd/>
          </a:ln>
          <a:effectLst/>
        </p:spPr>
        <p:txBody>
          <a:bodyPr>
            <a:spAutoFit/>
          </a:bodyPr>
          <a:lstStyle/>
          <a:p>
            <a:pPr>
              <a:spcBef>
                <a:spcPct val="50000"/>
              </a:spcBef>
            </a:pPr>
            <a:r>
              <a:rPr lang="en-US" sz="14200" dirty="0">
                <a:solidFill>
                  <a:srgbClr val="0070C0"/>
                </a:solidFill>
              </a:rPr>
              <a:t>T</a:t>
            </a:r>
          </a:p>
        </p:txBody>
      </p:sp>
      <p:grpSp>
        <p:nvGrpSpPr>
          <p:cNvPr id="14" name="PPTShape_1"/>
          <p:cNvGrpSpPr/>
          <p:nvPr>
            <p:custDataLst>
              <p:tags r:id="rId3"/>
            </p:custDataLst>
          </p:nvPr>
        </p:nvGrpSpPr>
        <p:grpSpPr>
          <a:xfrm>
            <a:off x="2286001" y="1527620"/>
            <a:ext cx="2246945" cy="3425380"/>
            <a:chOff x="803564" y="1520693"/>
            <a:chExt cx="2246945" cy="3425380"/>
          </a:xfrm>
        </p:grpSpPr>
        <p:sp>
          <p:nvSpPr>
            <p:cNvPr id="33" name="Freeform 32"/>
            <p:cNvSpPr/>
            <p:nvPr/>
          </p:nvSpPr>
          <p:spPr>
            <a:xfrm>
              <a:off x="803564" y="1520693"/>
              <a:ext cx="1149927" cy="2497125"/>
            </a:xfrm>
            <a:custGeom>
              <a:avLst/>
              <a:gdLst>
                <a:gd name="connsiteX0" fmla="*/ 1149927 w 1149927"/>
                <a:gd name="connsiteY0" fmla="*/ 44871 h 2497125"/>
                <a:gd name="connsiteX1" fmla="*/ 1108363 w 1149927"/>
                <a:gd name="connsiteY1" fmla="*/ 31016 h 2497125"/>
                <a:gd name="connsiteX2" fmla="*/ 1052945 w 1149927"/>
                <a:gd name="connsiteY2" fmla="*/ 3307 h 2497125"/>
                <a:gd name="connsiteX3" fmla="*/ 914400 w 1149927"/>
                <a:gd name="connsiteY3" fmla="*/ 17162 h 2497125"/>
                <a:gd name="connsiteX4" fmla="*/ 872836 w 1149927"/>
                <a:gd name="connsiteY4" fmla="*/ 31016 h 2497125"/>
                <a:gd name="connsiteX5" fmla="*/ 775854 w 1149927"/>
                <a:gd name="connsiteY5" fmla="*/ 58725 h 2497125"/>
                <a:gd name="connsiteX6" fmla="*/ 651163 w 1149927"/>
                <a:gd name="connsiteY6" fmla="*/ 155707 h 2497125"/>
                <a:gd name="connsiteX7" fmla="*/ 609600 w 1149927"/>
                <a:gd name="connsiteY7" fmla="*/ 252689 h 2497125"/>
                <a:gd name="connsiteX8" fmla="*/ 581891 w 1149927"/>
                <a:gd name="connsiteY8" fmla="*/ 349671 h 2497125"/>
                <a:gd name="connsiteX9" fmla="*/ 554181 w 1149927"/>
                <a:gd name="connsiteY9" fmla="*/ 377380 h 2497125"/>
                <a:gd name="connsiteX10" fmla="*/ 526472 w 1149927"/>
                <a:gd name="connsiteY10" fmla="*/ 474362 h 2497125"/>
                <a:gd name="connsiteX11" fmla="*/ 512618 w 1149927"/>
                <a:gd name="connsiteY11" fmla="*/ 585198 h 2497125"/>
                <a:gd name="connsiteX12" fmla="*/ 526472 w 1149927"/>
                <a:gd name="connsiteY12" fmla="*/ 820725 h 2497125"/>
                <a:gd name="connsiteX13" fmla="*/ 540327 w 1149927"/>
                <a:gd name="connsiteY13" fmla="*/ 862289 h 2497125"/>
                <a:gd name="connsiteX14" fmla="*/ 609600 w 1149927"/>
                <a:gd name="connsiteY14" fmla="*/ 931562 h 2497125"/>
                <a:gd name="connsiteX15" fmla="*/ 706581 w 1149927"/>
                <a:gd name="connsiteY15" fmla="*/ 1056252 h 2497125"/>
                <a:gd name="connsiteX16" fmla="*/ 734291 w 1149927"/>
                <a:gd name="connsiteY16" fmla="*/ 1083962 h 2497125"/>
                <a:gd name="connsiteX17" fmla="*/ 775854 w 1149927"/>
                <a:gd name="connsiteY17" fmla="*/ 1208652 h 2497125"/>
                <a:gd name="connsiteX18" fmla="*/ 789709 w 1149927"/>
                <a:gd name="connsiteY18" fmla="*/ 1250216 h 2497125"/>
                <a:gd name="connsiteX19" fmla="*/ 734291 w 1149927"/>
                <a:gd name="connsiteY19" fmla="*/ 1319489 h 2497125"/>
                <a:gd name="connsiteX20" fmla="*/ 651163 w 1149927"/>
                <a:gd name="connsiteY20" fmla="*/ 1347198 h 2497125"/>
                <a:gd name="connsiteX21" fmla="*/ 471054 w 1149927"/>
                <a:gd name="connsiteY21" fmla="*/ 1333343 h 2497125"/>
                <a:gd name="connsiteX22" fmla="*/ 415636 w 1149927"/>
                <a:gd name="connsiteY22" fmla="*/ 1319489 h 2497125"/>
                <a:gd name="connsiteX23" fmla="*/ 180109 w 1149927"/>
                <a:gd name="connsiteY23" fmla="*/ 1333343 h 2497125"/>
                <a:gd name="connsiteX24" fmla="*/ 69272 w 1149927"/>
                <a:gd name="connsiteY24" fmla="*/ 1374907 h 2497125"/>
                <a:gd name="connsiteX25" fmla="*/ 41563 w 1149927"/>
                <a:gd name="connsiteY25" fmla="*/ 1458034 h 2497125"/>
                <a:gd name="connsiteX26" fmla="*/ 27709 w 1149927"/>
                <a:gd name="connsiteY26" fmla="*/ 1499598 h 2497125"/>
                <a:gd name="connsiteX27" fmla="*/ 13854 w 1149927"/>
                <a:gd name="connsiteY27" fmla="*/ 1624289 h 2497125"/>
                <a:gd name="connsiteX28" fmla="*/ 0 w 1149927"/>
                <a:gd name="connsiteY28" fmla="*/ 2497125 h 2497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149927" h="2497125">
                  <a:moveTo>
                    <a:pt x="1149927" y="44871"/>
                  </a:moveTo>
                  <a:cubicBezTo>
                    <a:pt x="1136072" y="40253"/>
                    <a:pt x="1121786" y="36769"/>
                    <a:pt x="1108363" y="31016"/>
                  </a:cubicBezTo>
                  <a:cubicBezTo>
                    <a:pt x="1089380" y="22880"/>
                    <a:pt x="1073546" y="4778"/>
                    <a:pt x="1052945" y="3307"/>
                  </a:cubicBezTo>
                  <a:cubicBezTo>
                    <a:pt x="1006651" y="0"/>
                    <a:pt x="960582" y="12544"/>
                    <a:pt x="914400" y="17162"/>
                  </a:cubicBezTo>
                  <a:cubicBezTo>
                    <a:pt x="900545" y="21780"/>
                    <a:pt x="886878" y="27004"/>
                    <a:pt x="872836" y="31016"/>
                  </a:cubicBezTo>
                  <a:cubicBezTo>
                    <a:pt x="751060" y="65809"/>
                    <a:pt x="875510" y="25508"/>
                    <a:pt x="775854" y="58725"/>
                  </a:cubicBezTo>
                  <a:cubicBezTo>
                    <a:pt x="676424" y="125011"/>
                    <a:pt x="716275" y="90595"/>
                    <a:pt x="651163" y="155707"/>
                  </a:cubicBezTo>
                  <a:cubicBezTo>
                    <a:pt x="611392" y="314799"/>
                    <a:pt x="667004" y="118747"/>
                    <a:pt x="609600" y="252689"/>
                  </a:cubicBezTo>
                  <a:cubicBezTo>
                    <a:pt x="600547" y="273812"/>
                    <a:pt x="595366" y="327212"/>
                    <a:pt x="581891" y="349671"/>
                  </a:cubicBezTo>
                  <a:cubicBezTo>
                    <a:pt x="575170" y="360872"/>
                    <a:pt x="563418" y="368144"/>
                    <a:pt x="554181" y="377380"/>
                  </a:cubicBezTo>
                  <a:cubicBezTo>
                    <a:pt x="543201" y="410320"/>
                    <a:pt x="532270" y="439572"/>
                    <a:pt x="526472" y="474362"/>
                  </a:cubicBezTo>
                  <a:cubicBezTo>
                    <a:pt x="520351" y="511088"/>
                    <a:pt x="517236" y="548253"/>
                    <a:pt x="512618" y="585198"/>
                  </a:cubicBezTo>
                  <a:cubicBezTo>
                    <a:pt x="517236" y="663707"/>
                    <a:pt x="518647" y="742471"/>
                    <a:pt x="526472" y="820725"/>
                  </a:cubicBezTo>
                  <a:cubicBezTo>
                    <a:pt x="527925" y="835257"/>
                    <a:pt x="531565" y="850606"/>
                    <a:pt x="540327" y="862289"/>
                  </a:cubicBezTo>
                  <a:cubicBezTo>
                    <a:pt x="559920" y="888413"/>
                    <a:pt x="609600" y="931562"/>
                    <a:pt x="609600" y="931562"/>
                  </a:cubicBezTo>
                  <a:cubicBezTo>
                    <a:pt x="635846" y="1010301"/>
                    <a:pt x="613128" y="962799"/>
                    <a:pt x="706581" y="1056252"/>
                  </a:cubicBezTo>
                  <a:lnTo>
                    <a:pt x="734291" y="1083962"/>
                  </a:lnTo>
                  <a:lnTo>
                    <a:pt x="775854" y="1208652"/>
                  </a:lnTo>
                  <a:lnTo>
                    <a:pt x="789709" y="1250216"/>
                  </a:lnTo>
                  <a:cubicBezTo>
                    <a:pt x="774685" y="1295286"/>
                    <a:pt x="783334" y="1297692"/>
                    <a:pt x="734291" y="1319489"/>
                  </a:cubicBezTo>
                  <a:cubicBezTo>
                    <a:pt x="707600" y="1331352"/>
                    <a:pt x="651163" y="1347198"/>
                    <a:pt x="651163" y="1347198"/>
                  </a:cubicBezTo>
                  <a:cubicBezTo>
                    <a:pt x="591127" y="1342580"/>
                    <a:pt x="530855" y="1340378"/>
                    <a:pt x="471054" y="1333343"/>
                  </a:cubicBezTo>
                  <a:cubicBezTo>
                    <a:pt x="452143" y="1331118"/>
                    <a:pt x="434677" y="1319489"/>
                    <a:pt x="415636" y="1319489"/>
                  </a:cubicBezTo>
                  <a:cubicBezTo>
                    <a:pt x="336991" y="1319489"/>
                    <a:pt x="258618" y="1328725"/>
                    <a:pt x="180109" y="1333343"/>
                  </a:cubicBezTo>
                  <a:cubicBezTo>
                    <a:pt x="152168" y="1338931"/>
                    <a:pt x="89657" y="1342290"/>
                    <a:pt x="69272" y="1374907"/>
                  </a:cubicBezTo>
                  <a:cubicBezTo>
                    <a:pt x="53792" y="1399675"/>
                    <a:pt x="50799" y="1430325"/>
                    <a:pt x="41563" y="1458034"/>
                  </a:cubicBezTo>
                  <a:lnTo>
                    <a:pt x="27709" y="1499598"/>
                  </a:lnTo>
                  <a:cubicBezTo>
                    <a:pt x="23091" y="1541162"/>
                    <a:pt x="15032" y="1582486"/>
                    <a:pt x="13854" y="1624289"/>
                  </a:cubicBezTo>
                  <a:cubicBezTo>
                    <a:pt x="5661" y="1915156"/>
                    <a:pt x="0" y="2206143"/>
                    <a:pt x="0" y="2497125"/>
                  </a:cubicBezTo>
                </a:path>
              </a:pathLst>
            </a:custGeom>
            <a:ln w="38100">
              <a:solidFill>
                <a:srgbClr val="197F9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4" name="Freeform 33"/>
            <p:cNvSpPr/>
            <p:nvPr/>
          </p:nvSpPr>
          <p:spPr>
            <a:xfrm>
              <a:off x="1898073" y="1551709"/>
              <a:ext cx="1152436" cy="2660073"/>
            </a:xfrm>
            <a:custGeom>
              <a:avLst/>
              <a:gdLst>
                <a:gd name="connsiteX0" fmla="*/ 0 w 1152436"/>
                <a:gd name="connsiteY0" fmla="*/ 0 h 2660073"/>
                <a:gd name="connsiteX1" fmla="*/ 193963 w 1152436"/>
                <a:gd name="connsiteY1" fmla="*/ 13855 h 2660073"/>
                <a:gd name="connsiteX2" fmla="*/ 263236 w 1152436"/>
                <a:gd name="connsiteY2" fmla="*/ 83127 h 2660073"/>
                <a:gd name="connsiteX3" fmla="*/ 304800 w 1152436"/>
                <a:gd name="connsiteY3" fmla="*/ 96982 h 2660073"/>
                <a:gd name="connsiteX4" fmla="*/ 346363 w 1152436"/>
                <a:gd name="connsiteY4" fmla="*/ 124691 h 2660073"/>
                <a:gd name="connsiteX5" fmla="*/ 401782 w 1152436"/>
                <a:gd name="connsiteY5" fmla="*/ 207818 h 2660073"/>
                <a:gd name="connsiteX6" fmla="*/ 429491 w 1152436"/>
                <a:gd name="connsiteY6" fmla="*/ 290946 h 2660073"/>
                <a:gd name="connsiteX7" fmla="*/ 443345 w 1152436"/>
                <a:gd name="connsiteY7" fmla="*/ 332509 h 2660073"/>
                <a:gd name="connsiteX8" fmla="*/ 457200 w 1152436"/>
                <a:gd name="connsiteY8" fmla="*/ 374073 h 2660073"/>
                <a:gd name="connsiteX9" fmla="*/ 471054 w 1152436"/>
                <a:gd name="connsiteY9" fmla="*/ 429491 h 2660073"/>
                <a:gd name="connsiteX10" fmla="*/ 484909 w 1152436"/>
                <a:gd name="connsiteY10" fmla="*/ 512618 h 2660073"/>
                <a:gd name="connsiteX11" fmla="*/ 471054 w 1152436"/>
                <a:gd name="connsiteY11" fmla="*/ 831273 h 2660073"/>
                <a:gd name="connsiteX12" fmla="*/ 443345 w 1152436"/>
                <a:gd name="connsiteY12" fmla="*/ 914400 h 2660073"/>
                <a:gd name="connsiteX13" fmla="*/ 429491 w 1152436"/>
                <a:gd name="connsiteY13" fmla="*/ 955964 h 2660073"/>
                <a:gd name="connsiteX14" fmla="*/ 415636 w 1152436"/>
                <a:gd name="connsiteY14" fmla="*/ 1011382 h 2660073"/>
                <a:gd name="connsiteX15" fmla="*/ 387927 w 1152436"/>
                <a:gd name="connsiteY15" fmla="*/ 1094509 h 2660073"/>
                <a:gd name="connsiteX16" fmla="*/ 374072 w 1152436"/>
                <a:gd name="connsiteY16" fmla="*/ 1136073 h 2660073"/>
                <a:gd name="connsiteX17" fmla="*/ 360218 w 1152436"/>
                <a:gd name="connsiteY17" fmla="*/ 1177636 h 2660073"/>
                <a:gd name="connsiteX18" fmla="*/ 332509 w 1152436"/>
                <a:gd name="connsiteY18" fmla="*/ 1205346 h 2660073"/>
                <a:gd name="connsiteX19" fmla="*/ 346363 w 1152436"/>
                <a:gd name="connsiteY19" fmla="*/ 1330036 h 2660073"/>
                <a:gd name="connsiteX20" fmla="*/ 374072 w 1152436"/>
                <a:gd name="connsiteY20" fmla="*/ 1357746 h 2660073"/>
                <a:gd name="connsiteX21" fmla="*/ 526472 w 1152436"/>
                <a:gd name="connsiteY21" fmla="*/ 1399309 h 2660073"/>
                <a:gd name="connsiteX22" fmla="*/ 651163 w 1152436"/>
                <a:gd name="connsiteY22" fmla="*/ 1440873 h 2660073"/>
                <a:gd name="connsiteX23" fmla="*/ 692727 w 1152436"/>
                <a:gd name="connsiteY23" fmla="*/ 1454727 h 2660073"/>
                <a:gd name="connsiteX24" fmla="*/ 734291 w 1152436"/>
                <a:gd name="connsiteY24" fmla="*/ 1468582 h 2660073"/>
                <a:gd name="connsiteX25" fmla="*/ 803563 w 1152436"/>
                <a:gd name="connsiteY25" fmla="*/ 1524000 h 2660073"/>
                <a:gd name="connsiteX26" fmla="*/ 831272 w 1152436"/>
                <a:gd name="connsiteY26" fmla="*/ 1565564 h 2660073"/>
                <a:gd name="connsiteX27" fmla="*/ 858982 w 1152436"/>
                <a:gd name="connsiteY27" fmla="*/ 1593273 h 2660073"/>
                <a:gd name="connsiteX28" fmla="*/ 886691 w 1152436"/>
                <a:gd name="connsiteY28" fmla="*/ 1634836 h 2660073"/>
                <a:gd name="connsiteX29" fmla="*/ 914400 w 1152436"/>
                <a:gd name="connsiteY29" fmla="*/ 1662546 h 2660073"/>
                <a:gd name="connsiteX30" fmla="*/ 969818 w 1152436"/>
                <a:gd name="connsiteY30" fmla="*/ 1745673 h 2660073"/>
                <a:gd name="connsiteX31" fmla="*/ 997527 w 1152436"/>
                <a:gd name="connsiteY31" fmla="*/ 1842655 h 2660073"/>
                <a:gd name="connsiteX32" fmla="*/ 1025236 w 1152436"/>
                <a:gd name="connsiteY32" fmla="*/ 1925782 h 2660073"/>
                <a:gd name="connsiteX33" fmla="*/ 1039091 w 1152436"/>
                <a:gd name="connsiteY33" fmla="*/ 1967346 h 2660073"/>
                <a:gd name="connsiteX34" fmla="*/ 1080654 w 1152436"/>
                <a:gd name="connsiteY34" fmla="*/ 2161309 h 2660073"/>
                <a:gd name="connsiteX35" fmla="*/ 1080654 w 1152436"/>
                <a:gd name="connsiteY35" fmla="*/ 2161309 h 2660073"/>
                <a:gd name="connsiteX36" fmla="*/ 1108363 w 1152436"/>
                <a:gd name="connsiteY36" fmla="*/ 2313709 h 2660073"/>
                <a:gd name="connsiteX37" fmla="*/ 1122218 w 1152436"/>
                <a:gd name="connsiteY37" fmla="*/ 2369127 h 2660073"/>
                <a:gd name="connsiteX38" fmla="*/ 1136072 w 1152436"/>
                <a:gd name="connsiteY38" fmla="*/ 2507673 h 2660073"/>
                <a:gd name="connsiteX39" fmla="*/ 1149927 w 1152436"/>
                <a:gd name="connsiteY39" fmla="*/ 2576946 h 2660073"/>
                <a:gd name="connsiteX40" fmla="*/ 1149927 w 1152436"/>
                <a:gd name="connsiteY40" fmla="*/ 2660073 h 2660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152436" h="2660073">
                  <a:moveTo>
                    <a:pt x="0" y="0"/>
                  </a:moveTo>
                  <a:cubicBezTo>
                    <a:pt x="64654" y="4618"/>
                    <a:pt x="130130" y="2590"/>
                    <a:pt x="193963" y="13855"/>
                  </a:cubicBezTo>
                  <a:cubicBezTo>
                    <a:pt x="247291" y="23266"/>
                    <a:pt x="228381" y="55243"/>
                    <a:pt x="263236" y="83127"/>
                  </a:cubicBezTo>
                  <a:cubicBezTo>
                    <a:pt x="274640" y="92250"/>
                    <a:pt x="291738" y="90451"/>
                    <a:pt x="304800" y="96982"/>
                  </a:cubicBezTo>
                  <a:cubicBezTo>
                    <a:pt x="319693" y="104429"/>
                    <a:pt x="332509" y="115455"/>
                    <a:pt x="346363" y="124691"/>
                  </a:cubicBezTo>
                  <a:lnTo>
                    <a:pt x="401782" y="207818"/>
                  </a:lnTo>
                  <a:cubicBezTo>
                    <a:pt x="417984" y="232121"/>
                    <a:pt x="420255" y="263237"/>
                    <a:pt x="429491" y="290946"/>
                  </a:cubicBezTo>
                  <a:lnTo>
                    <a:pt x="443345" y="332509"/>
                  </a:lnTo>
                  <a:cubicBezTo>
                    <a:pt x="447963" y="346364"/>
                    <a:pt x="453658" y="359905"/>
                    <a:pt x="457200" y="374073"/>
                  </a:cubicBezTo>
                  <a:cubicBezTo>
                    <a:pt x="461818" y="392546"/>
                    <a:pt x="467320" y="410820"/>
                    <a:pt x="471054" y="429491"/>
                  </a:cubicBezTo>
                  <a:cubicBezTo>
                    <a:pt x="476563" y="457037"/>
                    <a:pt x="480291" y="484909"/>
                    <a:pt x="484909" y="512618"/>
                  </a:cubicBezTo>
                  <a:cubicBezTo>
                    <a:pt x="480291" y="618836"/>
                    <a:pt x="481994" y="725519"/>
                    <a:pt x="471054" y="831273"/>
                  </a:cubicBezTo>
                  <a:cubicBezTo>
                    <a:pt x="468049" y="860326"/>
                    <a:pt x="452581" y="886691"/>
                    <a:pt x="443345" y="914400"/>
                  </a:cubicBezTo>
                  <a:lnTo>
                    <a:pt x="429491" y="955964"/>
                  </a:lnTo>
                  <a:cubicBezTo>
                    <a:pt x="423470" y="974028"/>
                    <a:pt x="421108" y="993144"/>
                    <a:pt x="415636" y="1011382"/>
                  </a:cubicBezTo>
                  <a:cubicBezTo>
                    <a:pt x="407243" y="1039358"/>
                    <a:pt x="397163" y="1066800"/>
                    <a:pt x="387927" y="1094509"/>
                  </a:cubicBezTo>
                  <a:lnTo>
                    <a:pt x="374072" y="1136073"/>
                  </a:lnTo>
                  <a:cubicBezTo>
                    <a:pt x="369454" y="1149927"/>
                    <a:pt x="370544" y="1167309"/>
                    <a:pt x="360218" y="1177636"/>
                  </a:cubicBezTo>
                  <a:lnTo>
                    <a:pt x="332509" y="1205346"/>
                  </a:lnTo>
                  <a:cubicBezTo>
                    <a:pt x="337127" y="1246909"/>
                    <a:pt x="335360" y="1289690"/>
                    <a:pt x="346363" y="1330036"/>
                  </a:cubicBezTo>
                  <a:cubicBezTo>
                    <a:pt x="349800" y="1342638"/>
                    <a:pt x="362389" y="1351904"/>
                    <a:pt x="374072" y="1357746"/>
                  </a:cubicBezTo>
                  <a:cubicBezTo>
                    <a:pt x="441059" y="1391240"/>
                    <a:pt x="459583" y="1381067"/>
                    <a:pt x="526472" y="1399309"/>
                  </a:cubicBezTo>
                  <a:cubicBezTo>
                    <a:pt x="526515" y="1399321"/>
                    <a:pt x="630360" y="1433939"/>
                    <a:pt x="651163" y="1440873"/>
                  </a:cubicBezTo>
                  <a:lnTo>
                    <a:pt x="692727" y="1454727"/>
                  </a:lnTo>
                  <a:lnTo>
                    <a:pt x="734291" y="1468582"/>
                  </a:lnTo>
                  <a:cubicBezTo>
                    <a:pt x="813702" y="1587700"/>
                    <a:pt x="707963" y="1447519"/>
                    <a:pt x="803563" y="1524000"/>
                  </a:cubicBezTo>
                  <a:cubicBezTo>
                    <a:pt x="816565" y="1534402"/>
                    <a:pt x="820870" y="1552562"/>
                    <a:pt x="831272" y="1565564"/>
                  </a:cubicBezTo>
                  <a:cubicBezTo>
                    <a:pt x="839432" y="1575764"/>
                    <a:pt x="850822" y="1583073"/>
                    <a:pt x="858982" y="1593273"/>
                  </a:cubicBezTo>
                  <a:cubicBezTo>
                    <a:pt x="869384" y="1606275"/>
                    <a:pt x="876289" y="1621834"/>
                    <a:pt x="886691" y="1634836"/>
                  </a:cubicBezTo>
                  <a:cubicBezTo>
                    <a:pt x="894851" y="1645036"/>
                    <a:pt x="906563" y="1652096"/>
                    <a:pt x="914400" y="1662546"/>
                  </a:cubicBezTo>
                  <a:cubicBezTo>
                    <a:pt x="934381" y="1689188"/>
                    <a:pt x="969818" y="1745673"/>
                    <a:pt x="969818" y="1745673"/>
                  </a:cubicBezTo>
                  <a:cubicBezTo>
                    <a:pt x="1016383" y="1885371"/>
                    <a:pt x="945330" y="1668665"/>
                    <a:pt x="997527" y="1842655"/>
                  </a:cubicBezTo>
                  <a:cubicBezTo>
                    <a:pt x="1005920" y="1870631"/>
                    <a:pt x="1016000" y="1898073"/>
                    <a:pt x="1025236" y="1925782"/>
                  </a:cubicBezTo>
                  <a:lnTo>
                    <a:pt x="1039091" y="1967346"/>
                  </a:lnTo>
                  <a:cubicBezTo>
                    <a:pt x="1056568" y="2107164"/>
                    <a:pt x="1041171" y="2042860"/>
                    <a:pt x="1080654" y="2161309"/>
                  </a:cubicBezTo>
                  <a:lnTo>
                    <a:pt x="1080654" y="2161309"/>
                  </a:lnTo>
                  <a:cubicBezTo>
                    <a:pt x="1090677" y="2221443"/>
                    <a:pt x="1095458" y="2255636"/>
                    <a:pt x="1108363" y="2313709"/>
                  </a:cubicBezTo>
                  <a:cubicBezTo>
                    <a:pt x="1112494" y="2332297"/>
                    <a:pt x="1117600" y="2350654"/>
                    <a:pt x="1122218" y="2369127"/>
                  </a:cubicBezTo>
                  <a:cubicBezTo>
                    <a:pt x="1126836" y="2415309"/>
                    <a:pt x="1129938" y="2461668"/>
                    <a:pt x="1136072" y="2507673"/>
                  </a:cubicBezTo>
                  <a:cubicBezTo>
                    <a:pt x="1139184" y="2531015"/>
                    <a:pt x="1147795" y="2553494"/>
                    <a:pt x="1149927" y="2576946"/>
                  </a:cubicBezTo>
                  <a:cubicBezTo>
                    <a:pt x="1152436" y="2604541"/>
                    <a:pt x="1149927" y="2632364"/>
                    <a:pt x="1149927" y="2660073"/>
                  </a:cubicBezTo>
                </a:path>
              </a:pathLst>
            </a:custGeom>
            <a:ln w="38100">
              <a:solidFill>
                <a:srgbClr val="197F9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5" name="Freeform 34"/>
            <p:cNvSpPr/>
            <p:nvPr/>
          </p:nvSpPr>
          <p:spPr>
            <a:xfrm>
              <a:off x="1357745" y="3574473"/>
              <a:ext cx="429491" cy="900545"/>
            </a:xfrm>
            <a:custGeom>
              <a:avLst/>
              <a:gdLst>
                <a:gd name="connsiteX0" fmla="*/ 0 w 429491"/>
                <a:gd name="connsiteY0" fmla="*/ 0 h 900545"/>
                <a:gd name="connsiteX1" fmla="*/ 13855 w 429491"/>
                <a:gd name="connsiteY1" fmla="*/ 651163 h 900545"/>
                <a:gd name="connsiteX2" fmla="*/ 83128 w 429491"/>
                <a:gd name="connsiteY2" fmla="*/ 706582 h 900545"/>
                <a:gd name="connsiteX3" fmla="*/ 124691 w 429491"/>
                <a:gd name="connsiteY3" fmla="*/ 734291 h 900545"/>
                <a:gd name="connsiteX4" fmla="*/ 263237 w 429491"/>
                <a:gd name="connsiteY4" fmla="*/ 789709 h 900545"/>
                <a:gd name="connsiteX5" fmla="*/ 332510 w 429491"/>
                <a:gd name="connsiteY5" fmla="*/ 845127 h 900545"/>
                <a:gd name="connsiteX6" fmla="*/ 374073 w 429491"/>
                <a:gd name="connsiteY6" fmla="*/ 858982 h 900545"/>
                <a:gd name="connsiteX7" fmla="*/ 429491 w 429491"/>
                <a:gd name="connsiteY7" fmla="*/ 900545 h 900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9491" h="900545">
                  <a:moveTo>
                    <a:pt x="0" y="0"/>
                  </a:moveTo>
                  <a:cubicBezTo>
                    <a:pt x="4618" y="217054"/>
                    <a:pt x="852" y="434449"/>
                    <a:pt x="13855" y="651163"/>
                  </a:cubicBezTo>
                  <a:cubicBezTo>
                    <a:pt x="16744" y="699318"/>
                    <a:pt x="54641" y="692338"/>
                    <a:pt x="83128" y="706582"/>
                  </a:cubicBezTo>
                  <a:cubicBezTo>
                    <a:pt x="98021" y="714029"/>
                    <a:pt x="110234" y="726030"/>
                    <a:pt x="124691" y="734291"/>
                  </a:cubicBezTo>
                  <a:cubicBezTo>
                    <a:pt x="181769" y="766907"/>
                    <a:pt x="195115" y="767002"/>
                    <a:pt x="263237" y="789709"/>
                  </a:cubicBezTo>
                  <a:cubicBezTo>
                    <a:pt x="325617" y="810502"/>
                    <a:pt x="285221" y="816754"/>
                    <a:pt x="332510" y="845127"/>
                  </a:cubicBezTo>
                  <a:cubicBezTo>
                    <a:pt x="345033" y="852641"/>
                    <a:pt x="361011" y="852451"/>
                    <a:pt x="374073" y="858982"/>
                  </a:cubicBezTo>
                  <a:cubicBezTo>
                    <a:pt x="405406" y="874649"/>
                    <a:pt x="410007" y="881061"/>
                    <a:pt x="429491" y="900545"/>
                  </a:cubicBezTo>
                </a:path>
              </a:pathLst>
            </a:custGeom>
            <a:ln w="38100">
              <a:solidFill>
                <a:srgbClr val="197F9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6" name="Freeform 35"/>
            <p:cNvSpPr/>
            <p:nvPr/>
          </p:nvSpPr>
          <p:spPr>
            <a:xfrm>
              <a:off x="2535382" y="3588327"/>
              <a:ext cx="236499" cy="831273"/>
            </a:xfrm>
            <a:custGeom>
              <a:avLst/>
              <a:gdLst>
                <a:gd name="connsiteX0" fmla="*/ 0 w 236499"/>
                <a:gd name="connsiteY0" fmla="*/ 0 h 831273"/>
                <a:gd name="connsiteX1" fmla="*/ 41563 w 236499"/>
                <a:gd name="connsiteY1" fmla="*/ 13855 h 831273"/>
                <a:gd name="connsiteX2" fmla="*/ 69273 w 236499"/>
                <a:gd name="connsiteY2" fmla="*/ 55418 h 831273"/>
                <a:gd name="connsiteX3" fmla="*/ 96982 w 236499"/>
                <a:gd name="connsiteY3" fmla="*/ 83128 h 831273"/>
                <a:gd name="connsiteX4" fmla="*/ 138545 w 236499"/>
                <a:gd name="connsiteY4" fmla="*/ 207818 h 831273"/>
                <a:gd name="connsiteX5" fmla="*/ 152400 w 236499"/>
                <a:gd name="connsiteY5" fmla="*/ 249382 h 831273"/>
                <a:gd name="connsiteX6" fmla="*/ 166254 w 236499"/>
                <a:gd name="connsiteY6" fmla="*/ 290946 h 831273"/>
                <a:gd name="connsiteX7" fmla="*/ 193963 w 236499"/>
                <a:gd name="connsiteY7" fmla="*/ 498764 h 831273"/>
                <a:gd name="connsiteX8" fmla="*/ 207818 w 236499"/>
                <a:gd name="connsiteY8" fmla="*/ 540328 h 831273"/>
                <a:gd name="connsiteX9" fmla="*/ 207818 w 236499"/>
                <a:gd name="connsiteY9" fmla="*/ 748146 h 831273"/>
                <a:gd name="connsiteX10" fmla="*/ 166254 w 236499"/>
                <a:gd name="connsiteY10" fmla="*/ 762000 h 831273"/>
                <a:gd name="connsiteX11" fmla="*/ 166254 w 236499"/>
                <a:gd name="connsiteY11" fmla="*/ 831273 h 8312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6499" h="831273">
                  <a:moveTo>
                    <a:pt x="0" y="0"/>
                  </a:moveTo>
                  <a:cubicBezTo>
                    <a:pt x="13854" y="4618"/>
                    <a:pt x="30159" y="4732"/>
                    <a:pt x="41563" y="13855"/>
                  </a:cubicBezTo>
                  <a:cubicBezTo>
                    <a:pt x="54565" y="24257"/>
                    <a:pt x="58871" y="42416"/>
                    <a:pt x="69273" y="55418"/>
                  </a:cubicBezTo>
                  <a:cubicBezTo>
                    <a:pt x="77433" y="65618"/>
                    <a:pt x="87746" y="73891"/>
                    <a:pt x="96982" y="83128"/>
                  </a:cubicBezTo>
                  <a:lnTo>
                    <a:pt x="138545" y="207818"/>
                  </a:lnTo>
                  <a:lnTo>
                    <a:pt x="152400" y="249382"/>
                  </a:lnTo>
                  <a:lnTo>
                    <a:pt x="166254" y="290946"/>
                  </a:lnTo>
                  <a:cubicBezTo>
                    <a:pt x="172923" y="350963"/>
                    <a:pt x="180145" y="436583"/>
                    <a:pt x="193963" y="498764"/>
                  </a:cubicBezTo>
                  <a:cubicBezTo>
                    <a:pt x="197131" y="513020"/>
                    <a:pt x="203200" y="526473"/>
                    <a:pt x="207818" y="540328"/>
                  </a:cubicBezTo>
                  <a:cubicBezTo>
                    <a:pt x="214823" y="596368"/>
                    <a:pt x="236499" y="690785"/>
                    <a:pt x="207818" y="748146"/>
                  </a:cubicBezTo>
                  <a:cubicBezTo>
                    <a:pt x="201287" y="761208"/>
                    <a:pt x="172785" y="748938"/>
                    <a:pt x="166254" y="762000"/>
                  </a:cubicBezTo>
                  <a:cubicBezTo>
                    <a:pt x="155927" y="782653"/>
                    <a:pt x="166254" y="808182"/>
                    <a:pt x="166254" y="831273"/>
                  </a:cubicBezTo>
                </a:path>
              </a:pathLst>
            </a:custGeom>
            <a:ln w="38100">
              <a:solidFill>
                <a:srgbClr val="197F9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7" name="Freeform 36"/>
            <p:cNvSpPr/>
            <p:nvPr/>
          </p:nvSpPr>
          <p:spPr>
            <a:xfrm>
              <a:off x="831273" y="4073236"/>
              <a:ext cx="637309" cy="872837"/>
            </a:xfrm>
            <a:custGeom>
              <a:avLst/>
              <a:gdLst>
                <a:gd name="connsiteX0" fmla="*/ 0 w 637309"/>
                <a:gd name="connsiteY0" fmla="*/ 0 h 872837"/>
                <a:gd name="connsiteX1" fmla="*/ 41563 w 637309"/>
                <a:gd name="connsiteY1" fmla="*/ 249382 h 872837"/>
                <a:gd name="connsiteX2" fmla="*/ 69272 w 637309"/>
                <a:gd name="connsiteY2" fmla="*/ 290946 h 872837"/>
                <a:gd name="connsiteX3" fmla="*/ 96982 w 637309"/>
                <a:gd name="connsiteY3" fmla="*/ 318655 h 872837"/>
                <a:gd name="connsiteX4" fmla="*/ 193963 w 637309"/>
                <a:gd name="connsiteY4" fmla="*/ 429491 h 872837"/>
                <a:gd name="connsiteX5" fmla="*/ 221672 w 637309"/>
                <a:gd name="connsiteY5" fmla="*/ 471055 h 872837"/>
                <a:gd name="connsiteX6" fmla="*/ 249382 w 637309"/>
                <a:gd name="connsiteY6" fmla="*/ 498764 h 872837"/>
                <a:gd name="connsiteX7" fmla="*/ 263236 w 637309"/>
                <a:gd name="connsiteY7" fmla="*/ 540328 h 872837"/>
                <a:gd name="connsiteX8" fmla="*/ 346363 w 637309"/>
                <a:gd name="connsiteY8" fmla="*/ 609600 h 872837"/>
                <a:gd name="connsiteX9" fmla="*/ 401782 w 637309"/>
                <a:gd name="connsiteY9" fmla="*/ 665019 h 872837"/>
                <a:gd name="connsiteX10" fmla="*/ 443345 w 637309"/>
                <a:gd name="connsiteY10" fmla="*/ 706582 h 872837"/>
                <a:gd name="connsiteX11" fmla="*/ 526472 w 637309"/>
                <a:gd name="connsiteY11" fmla="*/ 762000 h 872837"/>
                <a:gd name="connsiteX12" fmla="*/ 623454 w 637309"/>
                <a:gd name="connsiteY12" fmla="*/ 831273 h 872837"/>
                <a:gd name="connsiteX13" fmla="*/ 637309 w 637309"/>
                <a:gd name="connsiteY13" fmla="*/ 872837 h 8728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37309" h="872837">
                  <a:moveTo>
                    <a:pt x="0" y="0"/>
                  </a:moveTo>
                  <a:cubicBezTo>
                    <a:pt x="3960" y="47527"/>
                    <a:pt x="2739" y="191145"/>
                    <a:pt x="41563" y="249382"/>
                  </a:cubicBezTo>
                  <a:cubicBezTo>
                    <a:pt x="50799" y="263237"/>
                    <a:pt x="58870" y="277944"/>
                    <a:pt x="69272" y="290946"/>
                  </a:cubicBezTo>
                  <a:cubicBezTo>
                    <a:pt x="77432" y="301146"/>
                    <a:pt x="89145" y="308205"/>
                    <a:pt x="96982" y="318655"/>
                  </a:cubicBezTo>
                  <a:cubicBezTo>
                    <a:pt x="177802" y="426414"/>
                    <a:pt x="116608" y="377921"/>
                    <a:pt x="193963" y="429491"/>
                  </a:cubicBezTo>
                  <a:cubicBezTo>
                    <a:pt x="203199" y="443346"/>
                    <a:pt x="211270" y="458053"/>
                    <a:pt x="221672" y="471055"/>
                  </a:cubicBezTo>
                  <a:cubicBezTo>
                    <a:pt x="229832" y="481255"/>
                    <a:pt x="242661" y="487563"/>
                    <a:pt x="249382" y="498764"/>
                  </a:cubicBezTo>
                  <a:cubicBezTo>
                    <a:pt x="256896" y="511287"/>
                    <a:pt x="255135" y="528177"/>
                    <a:pt x="263236" y="540328"/>
                  </a:cubicBezTo>
                  <a:cubicBezTo>
                    <a:pt x="284569" y="572328"/>
                    <a:pt x="315696" y="589155"/>
                    <a:pt x="346363" y="609600"/>
                  </a:cubicBezTo>
                  <a:cubicBezTo>
                    <a:pt x="372753" y="688769"/>
                    <a:pt x="338446" y="622795"/>
                    <a:pt x="401782" y="665019"/>
                  </a:cubicBezTo>
                  <a:cubicBezTo>
                    <a:pt x="418084" y="675887"/>
                    <a:pt x="427879" y="694553"/>
                    <a:pt x="443345" y="706582"/>
                  </a:cubicBezTo>
                  <a:cubicBezTo>
                    <a:pt x="469632" y="727027"/>
                    <a:pt x="502924" y="738452"/>
                    <a:pt x="526472" y="762000"/>
                  </a:cubicBezTo>
                  <a:cubicBezTo>
                    <a:pt x="592217" y="827745"/>
                    <a:pt x="557107" y="809158"/>
                    <a:pt x="623454" y="831273"/>
                  </a:cubicBezTo>
                  <a:lnTo>
                    <a:pt x="637309" y="872837"/>
                  </a:lnTo>
                </a:path>
              </a:pathLst>
            </a:custGeom>
            <a:ln w="38100">
              <a:solidFill>
                <a:srgbClr val="197F9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8" name="Freeform 37"/>
            <p:cNvSpPr/>
            <p:nvPr/>
          </p:nvSpPr>
          <p:spPr>
            <a:xfrm>
              <a:off x="1593273" y="2854036"/>
              <a:ext cx="678872" cy="443912"/>
            </a:xfrm>
            <a:custGeom>
              <a:avLst/>
              <a:gdLst>
                <a:gd name="connsiteX0" fmla="*/ 0 w 678872"/>
                <a:gd name="connsiteY0" fmla="*/ 0 h 443912"/>
                <a:gd name="connsiteX1" fmla="*/ 166254 w 678872"/>
                <a:gd name="connsiteY1" fmla="*/ 41564 h 443912"/>
                <a:gd name="connsiteX2" fmla="*/ 249382 w 678872"/>
                <a:gd name="connsiteY2" fmla="*/ 96982 h 443912"/>
                <a:gd name="connsiteX3" fmla="*/ 318654 w 678872"/>
                <a:gd name="connsiteY3" fmla="*/ 166255 h 443912"/>
                <a:gd name="connsiteX4" fmla="*/ 346363 w 678872"/>
                <a:gd name="connsiteY4" fmla="*/ 207819 h 443912"/>
                <a:gd name="connsiteX5" fmla="*/ 387927 w 678872"/>
                <a:gd name="connsiteY5" fmla="*/ 249382 h 443912"/>
                <a:gd name="connsiteX6" fmla="*/ 443345 w 678872"/>
                <a:gd name="connsiteY6" fmla="*/ 332509 h 443912"/>
                <a:gd name="connsiteX7" fmla="*/ 471054 w 678872"/>
                <a:gd name="connsiteY7" fmla="*/ 374073 h 443912"/>
                <a:gd name="connsiteX8" fmla="*/ 484909 w 678872"/>
                <a:gd name="connsiteY8" fmla="*/ 415637 h 443912"/>
                <a:gd name="connsiteX9" fmla="*/ 526472 w 678872"/>
                <a:gd name="connsiteY9" fmla="*/ 318655 h 443912"/>
                <a:gd name="connsiteX10" fmla="*/ 554182 w 678872"/>
                <a:gd name="connsiteY10" fmla="*/ 277091 h 443912"/>
                <a:gd name="connsiteX11" fmla="*/ 581891 w 678872"/>
                <a:gd name="connsiteY11" fmla="*/ 193964 h 443912"/>
                <a:gd name="connsiteX12" fmla="*/ 595745 w 678872"/>
                <a:gd name="connsiteY12" fmla="*/ 152400 h 443912"/>
                <a:gd name="connsiteX13" fmla="*/ 637309 w 678872"/>
                <a:gd name="connsiteY13" fmla="*/ 110837 h 443912"/>
                <a:gd name="connsiteX14" fmla="*/ 678872 w 678872"/>
                <a:gd name="connsiteY14" fmla="*/ 83128 h 443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78872" h="443912">
                  <a:moveTo>
                    <a:pt x="0" y="0"/>
                  </a:moveTo>
                  <a:cubicBezTo>
                    <a:pt x="111937" y="18657"/>
                    <a:pt x="56477" y="4972"/>
                    <a:pt x="166254" y="41564"/>
                  </a:cubicBezTo>
                  <a:cubicBezTo>
                    <a:pt x="197847" y="52095"/>
                    <a:pt x="249382" y="96982"/>
                    <a:pt x="249382" y="96982"/>
                  </a:cubicBezTo>
                  <a:cubicBezTo>
                    <a:pt x="323273" y="207820"/>
                    <a:pt x="226291" y="73891"/>
                    <a:pt x="318654" y="166255"/>
                  </a:cubicBezTo>
                  <a:cubicBezTo>
                    <a:pt x="330428" y="178029"/>
                    <a:pt x="335703" y="195027"/>
                    <a:pt x="346363" y="207819"/>
                  </a:cubicBezTo>
                  <a:cubicBezTo>
                    <a:pt x="358906" y="222871"/>
                    <a:pt x="375898" y="233916"/>
                    <a:pt x="387927" y="249382"/>
                  </a:cubicBezTo>
                  <a:cubicBezTo>
                    <a:pt x="408373" y="275669"/>
                    <a:pt x="424872" y="304800"/>
                    <a:pt x="443345" y="332509"/>
                  </a:cubicBezTo>
                  <a:cubicBezTo>
                    <a:pt x="452581" y="346364"/>
                    <a:pt x="465788" y="358276"/>
                    <a:pt x="471054" y="374073"/>
                  </a:cubicBezTo>
                  <a:lnTo>
                    <a:pt x="484909" y="415637"/>
                  </a:lnTo>
                  <a:cubicBezTo>
                    <a:pt x="554478" y="311283"/>
                    <a:pt x="472790" y="443912"/>
                    <a:pt x="526472" y="318655"/>
                  </a:cubicBezTo>
                  <a:cubicBezTo>
                    <a:pt x="533031" y="303350"/>
                    <a:pt x="544945" y="290946"/>
                    <a:pt x="554182" y="277091"/>
                  </a:cubicBezTo>
                  <a:lnTo>
                    <a:pt x="581891" y="193964"/>
                  </a:lnTo>
                  <a:cubicBezTo>
                    <a:pt x="586509" y="180109"/>
                    <a:pt x="585418" y="162726"/>
                    <a:pt x="595745" y="152400"/>
                  </a:cubicBezTo>
                  <a:cubicBezTo>
                    <a:pt x="609600" y="138546"/>
                    <a:pt x="622257" y="123380"/>
                    <a:pt x="637309" y="110837"/>
                  </a:cubicBezTo>
                  <a:cubicBezTo>
                    <a:pt x="650101" y="100177"/>
                    <a:pt x="678872" y="83128"/>
                    <a:pt x="678872" y="83128"/>
                  </a:cubicBezTo>
                </a:path>
              </a:pathLst>
            </a:custGeom>
            <a:ln w="38100">
              <a:solidFill>
                <a:srgbClr val="197F9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grpSp>
    </p:spTree>
    <p:custDataLst>
      <p:tags r:id="rId1"/>
    </p:custDataLst>
    <p:extLst>
      <p:ext uri="{BB962C8B-B14F-4D97-AF65-F5344CB8AC3E}">
        <p14:creationId xmlns:p14="http://schemas.microsoft.com/office/powerpoint/2010/main" xmlns="" val="2477953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p:txBody>
          <a:bodyPr/>
          <a:lstStyle/>
          <a:p>
            <a:r>
              <a:rPr lang="nl-NL" b="1" dirty="0" smtClean="0">
                <a:solidFill>
                  <a:srgbClr val="C00000"/>
                </a:solidFill>
              </a:rPr>
              <a:t>Validation behaviorally speaking</a:t>
            </a:r>
          </a:p>
        </p:txBody>
      </p:sp>
      <p:sp>
        <p:nvSpPr>
          <p:cNvPr id="6147" name="Tijdelijke aanduiding voor inhoud 2"/>
          <p:cNvSpPr>
            <a:spLocks noGrp="1"/>
          </p:cNvSpPr>
          <p:nvPr>
            <p:ph idx="1"/>
          </p:nvPr>
        </p:nvSpPr>
        <p:spPr/>
        <p:txBody>
          <a:bodyPr/>
          <a:lstStyle/>
          <a:p>
            <a:r>
              <a:rPr lang="nl-NL" dirty="0" smtClean="0"/>
              <a:t>To affirm the coherence of the story (network) of the other person</a:t>
            </a:r>
          </a:p>
          <a:p>
            <a:r>
              <a:rPr lang="nl-NL" dirty="0" smtClean="0"/>
              <a:t>= </a:t>
            </a:r>
            <a:r>
              <a:rPr lang="nl-NL" dirty="0" err="1" smtClean="0"/>
              <a:t>other-as-context</a:t>
            </a:r>
            <a:r>
              <a:rPr lang="nl-NL" dirty="0" smtClean="0"/>
              <a:t>: </a:t>
            </a:r>
            <a:r>
              <a:rPr lang="nl-NL" dirty="0" err="1" smtClean="0"/>
              <a:t>seeing</a:t>
            </a:r>
            <a:r>
              <a:rPr lang="nl-NL" dirty="0" smtClean="0"/>
              <a:t> the </a:t>
            </a:r>
            <a:r>
              <a:rPr lang="nl-NL" dirty="0" err="1" smtClean="0"/>
              <a:t>perspective</a:t>
            </a:r>
            <a:r>
              <a:rPr lang="nl-NL" dirty="0" smtClean="0"/>
              <a:t> of the cliënt</a:t>
            </a:r>
          </a:p>
          <a:p>
            <a:r>
              <a:rPr lang="nl-NL" dirty="0" smtClean="0"/>
              <a:t>= </a:t>
            </a:r>
            <a:r>
              <a:rPr lang="nl-NL" dirty="0" err="1" smtClean="0"/>
              <a:t>acceptance</a:t>
            </a:r>
            <a:r>
              <a:rPr lang="nl-NL" dirty="0" smtClean="0"/>
              <a:t>: </a:t>
            </a:r>
            <a:r>
              <a:rPr lang="nl-NL" dirty="0" err="1" smtClean="0"/>
              <a:t>accepting</a:t>
            </a:r>
            <a:r>
              <a:rPr lang="nl-NL" dirty="0" smtClean="0"/>
              <a:t> the </a:t>
            </a:r>
            <a:r>
              <a:rPr lang="nl-NL" dirty="0" err="1" smtClean="0"/>
              <a:t>perspective</a:t>
            </a:r>
            <a:r>
              <a:rPr lang="nl-NL" dirty="0" smtClean="0"/>
              <a:t> of the cliënt as </a:t>
            </a:r>
            <a:r>
              <a:rPr lang="nl-NL" dirty="0" err="1" smtClean="0"/>
              <a:t>valid</a:t>
            </a:r>
            <a:endParaRPr lang="nl-NL" dirty="0" smtClean="0"/>
          </a:p>
          <a:p>
            <a:r>
              <a:rPr lang="nl-NL" dirty="0" smtClean="0"/>
              <a:t>= </a:t>
            </a:r>
            <a:r>
              <a:rPr lang="nl-NL" dirty="0" err="1" smtClean="0"/>
              <a:t>defusion</a:t>
            </a:r>
            <a:r>
              <a:rPr lang="nl-NL" dirty="0" smtClean="0"/>
              <a:t> </a:t>
            </a:r>
            <a:r>
              <a:rPr lang="nl-NL" dirty="0" err="1" smtClean="0"/>
              <a:t>from</a:t>
            </a:r>
            <a:r>
              <a:rPr lang="nl-NL" dirty="0" smtClean="0"/>
              <a:t> </a:t>
            </a:r>
            <a:r>
              <a:rPr lang="nl-NL" dirty="0" err="1" smtClean="0"/>
              <a:t>your</a:t>
            </a:r>
            <a:r>
              <a:rPr lang="nl-NL" dirty="0" smtClean="0"/>
              <a:t> </a:t>
            </a:r>
            <a:r>
              <a:rPr lang="nl-NL" dirty="0" err="1" smtClean="0"/>
              <a:t>own</a:t>
            </a:r>
            <a:r>
              <a:rPr lang="nl-NL" dirty="0" smtClean="0"/>
              <a:t> story as ‘more </a:t>
            </a:r>
            <a:r>
              <a:rPr lang="nl-NL" dirty="0" err="1" smtClean="0"/>
              <a:t>true</a:t>
            </a:r>
            <a:r>
              <a:rPr lang="nl-NL" dirty="0" smtClean="0"/>
              <a:t>’.</a:t>
            </a:r>
          </a:p>
          <a:p>
            <a:r>
              <a:rPr lang="nl-NL" dirty="0" smtClean="0"/>
              <a:t>= </a:t>
            </a:r>
            <a:r>
              <a:rPr lang="nl-NL" dirty="0" err="1" smtClean="0"/>
              <a:t>defusion</a:t>
            </a:r>
            <a:r>
              <a:rPr lang="nl-NL" dirty="0" smtClean="0"/>
              <a:t> </a:t>
            </a:r>
            <a:r>
              <a:rPr lang="nl-NL" dirty="0" err="1" smtClean="0"/>
              <a:t>from</a:t>
            </a:r>
            <a:r>
              <a:rPr lang="nl-NL" dirty="0" smtClean="0"/>
              <a:t> </a:t>
            </a:r>
            <a:r>
              <a:rPr lang="nl-NL" dirty="0" err="1" smtClean="0"/>
              <a:t>being</a:t>
            </a:r>
            <a:r>
              <a:rPr lang="nl-NL" dirty="0" smtClean="0"/>
              <a:t> right</a:t>
            </a:r>
          </a:p>
          <a:p>
            <a:r>
              <a:rPr lang="nl-NL" dirty="0" err="1" smtClean="0"/>
              <a:t>Creates</a:t>
            </a:r>
            <a:r>
              <a:rPr lang="nl-NL" dirty="0" smtClean="0"/>
              <a:t> a context to open up to new information</a:t>
            </a:r>
          </a:p>
          <a:p>
            <a:pPr marL="0" indent="0">
              <a:buNone/>
            </a:pPr>
            <a:endParaRPr lang="nl-NL"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normAutofit/>
          </a:bodyPr>
          <a:lstStyle/>
          <a:p>
            <a:pPr>
              <a:defRPr/>
            </a:pPr>
            <a:r>
              <a:rPr lang="en-US" b="1" dirty="0" smtClean="0">
                <a:solidFill>
                  <a:srgbClr val="C00000"/>
                </a:solidFill>
              </a:rPr>
              <a:t>I.</a:t>
            </a:r>
            <a:r>
              <a:rPr lang="en-US" dirty="0" smtClean="0"/>
              <a:t> </a:t>
            </a:r>
            <a:r>
              <a:rPr lang="en-US" b="1" dirty="0" smtClean="0">
                <a:solidFill>
                  <a:srgbClr val="C00000"/>
                </a:solidFill>
              </a:rPr>
              <a:t>The bigger picture: shedding new light</a:t>
            </a:r>
          </a:p>
        </p:txBody>
      </p:sp>
      <p:sp>
        <p:nvSpPr>
          <p:cNvPr id="3" name="Tijdelijke aanduiding voor inhoud 2"/>
          <p:cNvSpPr>
            <a:spLocks noGrp="1"/>
          </p:cNvSpPr>
          <p:nvPr>
            <p:ph idx="1"/>
          </p:nvPr>
        </p:nvSpPr>
        <p:spPr/>
        <p:txBody>
          <a:bodyPr rtlCol="0">
            <a:normAutofit/>
          </a:bodyPr>
          <a:lstStyle/>
          <a:p>
            <a:pPr>
              <a:defRPr/>
            </a:pPr>
            <a:r>
              <a:rPr lang="nl-NL" dirty="0" smtClean="0"/>
              <a:t>NOW, we </a:t>
            </a:r>
            <a:r>
              <a:rPr lang="nl-NL" dirty="0" err="1" smtClean="0"/>
              <a:t>add</a:t>
            </a:r>
            <a:r>
              <a:rPr lang="nl-NL" dirty="0" smtClean="0"/>
              <a:t> </a:t>
            </a:r>
            <a:r>
              <a:rPr lang="nl-NL" dirty="0" err="1" smtClean="0"/>
              <a:t>new</a:t>
            </a:r>
            <a:r>
              <a:rPr lang="nl-NL" dirty="0" smtClean="0"/>
              <a:t> </a:t>
            </a:r>
            <a:r>
              <a:rPr lang="nl-NL" dirty="0" err="1" smtClean="0"/>
              <a:t>information</a:t>
            </a:r>
            <a:r>
              <a:rPr lang="nl-NL" dirty="0" smtClean="0"/>
              <a:t> to the </a:t>
            </a:r>
            <a:r>
              <a:rPr lang="nl-NL" dirty="0" err="1" smtClean="0"/>
              <a:t>network</a:t>
            </a:r>
            <a:r>
              <a:rPr lang="nl-NL" dirty="0" smtClean="0"/>
              <a:t>:</a:t>
            </a:r>
          </a:p>
          <a:p>
            <a:pPr>
              <a:defRPr/>
            </a:pPr>
            <a:r>
              <a:rPr lang="nl-NL" dirty="0" smtClean="0"/>
              <a:t>= </a:t>
            </a:r>
            <a:r>
              <a:rPr lang="nl-NL" dirty="0" err="1" smtClean="0"/>
              <a:t>function</a:t>
            </a:r>
            <a:r>
              <a:rPr lang="nl-NL" dirty="0" smtClean="0"/>
              <a:t>: </a:t>
            </a:r>
            <a:r>
              <a:rPr lang="nl-NL" dirty="0" err="1" smtClean="0"/>
              <a:t>how</a:t>
            </a:r>
            <a:r>
              <a:rPr lang="nl-NL" dirty="0" smtClean="0"/>
              <a:t> does </a:t>
            </a:r>
            <a:r>
              <a:rPr lang="nl-NL" dirty="0" err="1" smtClean="0"/>
              <a:t>it</a:t>
            </a:r>
            <a:r>
              <a:rPr lang="nl-NL" dirty="0" smtClean="0"/>
              <a:t> </a:t>
            </a:r>
            <a:r>
              <a:rPr lang="nl-NL" dirty="0" err="1" smtClean="0"/>
              <a:t>work</a:t>
            </a:r>
            <a:r>
              <a:rPr lang="nl-NL" dirty="0" smtClean="0"/>
              <a:t>, short </a:t>
            </a:r>
            <a:r>
              <a:rPr lang="nl-NL" dirty="0" err="1" smtClean="0"/>
              <a:t>term-long</a:t>
            </a:r>
            <a:r>
              <a:rPr lang="nl-NL" dirty="0" smtClean="0"/>
              <a:t> term</a:t>
            </a:r>
          </a:p>
          <a:p>
            <a:pPr>
              <a:defRPr/>
            </a:pPr>
            <a:r>
              <a:rPr lang="nl-NL" dirty="0" smtClean="0"/>
              <a:t>= </a:t>
            </a:r>
            <a:r>
              <a:rPr lang="nl-NL" dirty="0" err="1" smtClean="0"/>
              <a:t>asking</a:t>
            </a:r>
            <a:r>
              <a:rPr lang="nl-NL" dirty="0" smtClean="0"/>
              <a:t> for the </a:t>
            </a:r>
            <a:r>
              <a:rPr lang="nl-NL" dirty="0" err="1" smtClean="0"/>
              <a:t>history</a:t>
            </a:r>
            <a:r>
              <a:rPr lang="nl-NL" dirty="0" smtClean="0"/>
              <a:t>: have </a:t>
            </a:r>
            <a:r>
              <a:rPr lang="nl-NL" dirty="0" err="1" smtClean="0"/>
              <a:t>you</a:t>
            </a:r>
            <a:r>
              <a:rPr lang="nl-NL" dirty="0" smtClean="0"/>
              <a:t> had </a:t>
            </a:r>
            <a:r>
              <a:rPr lang="nl-NL" dirty="0" err="1" smtClean="0"/>
              <a:t>that</a:t>
            </a:r>
            <a:r>
              <a:rPr lang="nl-NL" dirty="0" smtClean="0"/>
              <a:t> </a:t>
            </a:r>
            <a:r>
              <a:rPr lang="nl-NL" dirty="0" err="1" smtClean="0"/>
              <a:t>thought</a:t>
            </a:r>
            <a:r>
              <a:rPr lang="nl-NL" dirty="0" smtClean="0"/>
              <a:t> </a:t>
            </a:r>
            <a:r>
              <a:rPr lang="nl-NL" dirty="0" err="1" smtClean="0"/>
              <a:t>before</a:t>
            </a:r>
            <a:r>
              <a:rPr lang="nl-NL" dirty="0" smtClean="0"/>
              <a:t>?</a:t>
            </a:r>
          </a:p>
          <a:p>
            <a:pPr>
              <a:defRPr/>
            </a:pPr>
            <a:r>
              <a:rPr lang="nl-NL" dirty="0" smtClean="0"/>
              <a:t>= </a:t>
            </a:r>
            <a:r>
              <a:rPr lang="nl-NL" dirty="0" err="1" smtClean="0"/>
              <a:t>disconfirming</a:t>
            </a:r>
            <a:r>
              <a:rPr lang="nl-NL" dirty="0" smtClean="0"/>
              <a:t> </a:t>
            </a:r>
            <a:r>
              <a:rPr lang="nl-NL" dirty="0" err="1" smtClean="0"/>
              <a:t>experiences</a:t>
            </a:r>
            <a:r>
              <a:rPr lang="nl-NL" dirty="0" smtClean="0"/>
              <a:t> in the past</a:t>
            </a:r>
          </a:p>
          <a:p>
            <a:pPr>
              <a:defRPr/>
            </a:pPr>
            <a:r>
              <a:rPr lang="nl-NL" dirty="0" smtClean="0"/>
              <a:t>= </a:t>
            </a:r>
            <a:r>
              <a:rPr lang="nl-NL" dirty="0" err="1" smtClean="0"/>
              <a:t>metaphor</a:t>
            </a:r>
            <a:endParaRPr lang="nl-NL" dirty="0" smtClean="0"/>
          </a:p>
          <a:p>
            <a:pPr>
              <a:defRPr/>
            </a:pPr>
            <a:r>
              <a:rPr lang="nl-NL" dirty="0" smtClean="0"/>
              <a:t>= </a:t>
            </a:r>
            <a:r>
              <a:rPr lang="nl-NL" dirty="0" err="1" smtClean="0"/>
              <a:t>socratic</a:t>
            </a:r>
            <a:r>
              <a:rPr lang="nl-NL" dirty="0" smtClean="0"/>
              <a:t> </a:t>
            </a:r>
            <a:r>
              <a:rPr lang="nl-NL" dirty="0" err="1" smtClean="0"/>
              <a:t>dialogue</a:t>
            </a:r>
            <a:endParaRPr lang="nl-NL" dirty="0" smtClean="0"/>
          </a:p>
          <a:p>
            <a:pPr>
              <a:defRPr/>
            </a:pPr>
            <a:endParaRPr lang="nl-NL"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el 1"/>
          <p:cNvSpPr>
            <a:spLocks noGrp="1"/>
          </p:cNvSpPr>
          <p:nvPr>
            <p:ph type="title"/>
          </p:nvPr>
        </p:nvSpPr>
        <p:spPr/>
        <p:txBody>
          <a:bodyPr/>
          <a:lstStyle/>
          <a:p>
            <a:r>
              <a:rPr lang="nl-NL" b="1" dirty="0" smtClean="0">
                <a:solidFill>
                  <a:srgbClr val="C00000"/>
                </a:solidFill>
              </a:rPr>
              <a:t>II. Labeling</a:t>
            </a:r>
          </a:p>
        </p:txBody>
      </p:sp>
      <p:sp>
        <p:nvSpPr>
          <p:cNvPr id="3" name="Tijdelijke aanduiding voor inhoud 2"/>
          <p:cNvSpPr>
            <a:spLocks noGrp="1"/>
          </p:cNvSpPr>
          <p:nvPr>
            <p:ph idx="1"/>
          </p:nvPr>
        </p:nvSpPr>
        <p:spPr/>
        <p:txBody>
          <a:bodyPr rtlCol="0">
            <a:normAutofit/>
          </a:bodyPr>
          <a:lstStyle/>
          <a:p>
            <a:pPr>
              <a:defRPr/>
            </a:pPr>
            <a:r>
              <a:rPr lang="nl-NL" dirty="0" err="1" smtClean="0"/>
              <a:t>Calling</a:t>
            </a:r>
            <a:r>
              <a:rPr lang="nl-NL" dirty="0" smtClean="0"/>
              <a:t> a spade a spade</a:t>
            </a:r>
          </a:p>
          <a:p>
            <a:pPr>
              <a:defRPr/>
            </a:pPr>
            <a:r>
              <a:rPr lang="nl-NL" dirty="0" smtClean="0"/>
              <a:t>= </a:t>
            </a:r>
            <a:r>
              <a:rPr lang="nl-NL" dirty="0" err="1" smtClean="0"/>
              <a:t>naming</a:t>
            </a:r>
            <a:r>
              <a:rPr lang="nl-NL" dirty="0" smtClean="0"/>
              <a:t>, </a:t>
            </a:r>
            <a:r>
              <a:rPr lang="nl-NL" dirty="0" err="1" smtClean="0"/>
              <a:t>categorizing</a:t>
            </a:r>
            <a:r>
              <a:rPr lang="nl-NL" dirty="0" smtClean="0"/>
              <a:t>: </a:t>
            </a:r>
            <a:r>
              <a:rPr lang="nl-NL" dirty="0" err="1" smtClean="0"/>
              <a:t>this</a:t>
            </a:r>
            <a:r>
              <a:rPr lang="nl-NL" dirty="0" smtClean="0"/>
              <a:t> is </a:t>
            </a:r>
            <a:r>
              <a:rPr lang="nl-NL" dirty="0" err="1" smtClean="0"/>
              <a:t>fear</a:t>
            </a:r>
            <a:r>
              <a:rPr lang="nl-NL" dirty="0" smtClean="0"/>
              <a:t>, </a:t>
            </a:r>
            <a:r>
              <a:rPr lang="nl-NL" dirty="0" err="1" smtClean="0"/>
              <a:t>this</a:t>
            </a:r>
            <a:r>
              <a:rPr lang="nl-NL" dirty="0" smtClean="0"/>
              <a:t> is a </a:t>
            </a:r>
            <a:r>
              <a:rPr lang="nl-NL" dirty="0" err="1" smtClean="0"/>
              <a:t>thought</a:t>
            </a:r>
            <a:endParaRPr lang="nl-NL" dirty="0" smtClean="0"/>
          </a:p>
          <a:p>
            <a:pPr>
              <a:defRPr/>
            </a:pPr>
            <a:r>
              <a:rPr lang="nl-NL" dirty="0" smtClean="0"/>
              <a:t>= </a:t>
            </a:r>
            <a:r>
              <a:rPr lang="nl-NL" dirty="0" err="1" smtClean="0"/>
              <a:t>creating</a:t>
            </a:r>
            <a:r>
              <a:rPr lang="nl-NL" dirty="0" smtClean="0"/>
              <a:t> a </a:t>
            </a:r>
            <a:r>
              <a:rPr lang="nl-NL" dirty="0" err="1" smtClean="0"/>
              <a:t>hierarchical</a:t>
            </a:r>
            <a:r>
              <a:rPr lang="nl-NL" dirty="0" smtClean="0"/>
              <a:t> </a:t>
            </a:r>
            <a:r>
              <a:rPr lang="nl-NL" dirty="0" err="1" smtClean="0"/>
              <a:t>relationship</a:t>
            </a:r>
            <a:r>
              <a:rPr lang="nl-NL" dirty="0" smtClean="0"/>
              <a:t> </a:t>
            </a:r>
            <a:r>
              <a:rPr lang="nl-NL" dirty="0" err="1" smtClean="0"/>
              <a:t>between</a:t>
            </a:r>
            <a:r>
              <a:rPr lang="nl-NL" dirty="0" smtClean="0"/>
              <a:t> </a:t>
            </a:r>
            <a:r>
              <a:rPr lang="nl-NL" dirty="0" err="1" smtClean="0"/>
              <a:t>this</a:t>
            </a:r>
            <a:r>
              <a:rPr lang="nl-NL" dirty="0" smtClean="0"/>
              <a:t> </a:t>
            </a:r>
            <a:r>
              <a:rPr lang="nl-NL" dirty="0" err="1" smtClean="0"/>
              <a:t>emotion</a:t>
            </a:r>
            <a:r>
              <a:rPr lang="nl-NL" dirty="0" smtClean="0"/>
              <a:t> and all </a:t>
            </a:r>
            <a:r>
              <a:rPr lang="nl-NL" dirty="0" err="1" smtClean="0"/>
              <a:t>emotions</a:t>
            </a:r>
            <a:endParaRPr lang="nl-NL" dirty="0" smtClean="0"/>
          </a:p>
          <a:p>
            <a:pPr>
              <a:defRPr/>
            </a:pPr>
            <a:r>
              <a:rPr lang="nl-NL" dirty="0" err="1" smtClean="0"/>
              <a:t>Calling</a:t>
            </a:r>
            <a:r>
              <a:rPr lang="nl-NL" dirty="0" smtClean="0"/>
              <a:t> </a:t>
            </a:r>
            <a:r>
              <a:rPr lang="nl-NL" dirty="0" err="1" smtClean="0"/>
              <a:t>your</a:t>
            </a:r>
            <a:r>
              <a:rPr lang="nl-NL" dirty="0" smtClean="0"/>
              <a:t> </a:t>
            </a:r>
            <a:r>
              <a:rPr lang="nl-NL" dirty="0" err="1" smtClean="0"/>
              <a:t>own</a:t>
            </a:r>
            <a:r>
              <a:rPr lang="nl-NL" dirty="0" smtClean="0"/>
              <a:t> spade a spade</a:t>
            </a:r>
          </a:p>
          <a:p>
            <a:pPr>
              <a:defRPr/>
            </a:pPr>
            <a:r>
              <a:rPr lang="nl-NL" dirty="0" smtClean="0"/>
              <a:t>= </a:t>
            </a:r>
            <a:r>
              <a:rPr lang="nl-NL" dirty="0" err="1" smtClean="0"/>
              <a:t>modelling</a:t>
            </a:r>
            <a:endParaRPr lang="nl-NL" dirty="0" smtClean="0"/>
          </a:p>
          <a:p>
            <a:pPr>
              <a:defRPr/>
            </a:pPr>
            <a:r>
              <a:rPr lang="nl-NL" dirty="0" smtClean="0"/>
              <a:t>= </a:t>
            </a:r>
            <a:r>
              <a:rPr lang="nl-NL" dirty="0" err="1" smtClean="0"/>
              <a:t>creating</a:t>
            </a:r>
            <a:r>
              <a:rPr lang="nl-NL" dirty="0" smtClean="0"/>
              <a:t> a safe, </a:t>
            </a:r>
            <a:r>
              <a:rPr lang="nl-NL" dirty="0" err="1" smtClean="0"/>
              <a:t>accepting</a:t>
            </a:r>
            <a:r>
              <a:rPr lang="nl-NL" dirty="0" smtClean="0"/>
              <a:t>, </a:t>
            </a:r>
            <a:r>
              <a:rPr lang="nl-NL" dirty="0" err="1" smtClean="0"/>
              <a:t>defused</a:t>
            </a:r>
            <a:r>
              <a:rPr lang="nl-NL" dirty="0" smtClean="0"/>
              <a:t> context</a:t>
            </a:r>
          </a:p>
          <a:p>
            <a:pPr>
              <a:defRPr/>
            </a:pPr>
            <a:r>
              <a:rPr lang="nl-NL" dirty="0" smtClean="0"/>
              <a:t>= </a:t>
            </a:r>
            <a:r>
              <a:rPr lang="nl-NL" dirty="0" err="1" smtClean="0"/>
              <a:t>creating</a:t>
            </a:r>
            <a:r>
              <a:rPr lang="nl-NL" dirty="0" smtClean="0"/>
              <a:t> </a:t>
            </a:r>
            <a:r>
              <a:rPr lang="nl-NL" dirty="0" err="1" smtClean="0"/>
              <a:t>other</a:t>
            </a:r>
            <a:r>
              <a:rPr lang="nl-NL" dirty="0" smtClean="0"/>
              <a:t>/</a:t>
            </a:r>
            <a:r>
              <a:rPr lang="nl-NL" dirty="0" err="1" smtClean="0"/>
              <a:t>self-as-context</a:t>
            </a:r>
            <a:endParaRPr lang="nl-NL"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el 1"/>
          <p:cNvSpPr>
            <a:spLocks noGrp="1"/>
          </p:cNvSpPr>
          <p:nvPr>
            <p:ph type="title"/>
          </p:nvPr>
        </p:nvSpPr>
        <p:spPr/>
        <p:txBody>
          <a:bodyPr/>
          <a:lstStyle/>
          <a:p>
            <a:r>
              <a:rPr lang="nl-NL" b="1" dirty="0" smtClean="0">
                <a:solidFill>
                  <a:srgbClr val="C00000"/>
                </a:solidFill>
              </a:rPr>
              <a:t>III. Alternative reaction</a:t>
            </a:r>
          </a:p>
        </p:txBody>
      </p:sp>
      <p:sp>
        <p:nvSpPr>
          <p:cNvPr id="9219" name="Tijdelijke aanduiding voor inhoud 2"/>
          <p:cNvSpPr>
            <a:spLocks noGrp="1"/>
          </p:cNvSpPr>
          <p:nvPr>
            <p:ph idx="1"/>
          </p:nvPr>
        </p:nvSpPr>
        <p:spPr/>
        <p:txBody>
          <a:bodyPr/>
          <a:lstStyle/>
          <a:p>
            <a:r>
              <a:rPr lang="nl-NL" smtClean="0"/>
              <a:t>Bringing attention to the bodily felt sensation (from fusion with there-and-then to here-and-now)</a:t>
            </a:r>
          </a:p>
          <a:p>
            <a:r>
              <a:rPr lang="nl-NL" smtClean="0"/>
              <a:t>Asking questions about alternatives, for instance valued behavior: what could you do while you have this thought or emotion?</a:t>
            </a:r>
          </a:p>
          <a:p>
            <a:endParaRPr lang="nl-NL"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p:cNvSpPr>
            <a:spLocks noGrp="1"/>
          </p:cNvSpPr>
          <p:nvPr>
            <p:ph type="title"/>
          </p:nvPr>
        </p:nvSpPr>
        <p:spPr/>
        <p:txBody>
          <a:bodyPr/>
          <a:lstStyle/>
          <a:p>
            <a:r>
              <a:rPr lang="nl-NL" b="1" dirty="0" smtClean="0">
                <a:solidFill>
                  <a:srgbClr val="C00000"/>
                </a:solidFill>
              </a:rPr>
              <a:t>IV. Harvesting</a:t>
            </a:r>
          </a:p>
        </p:txBody>
      </p:sp>
      <p:sp>
        <p:nvSpPr>
          <p:cNvPr id="10243" name="Tijdelijke aanduiding voor inhoud 2"/>
          <p:cNvSpPr>
            <a:spLocks noGrp="1"/>
          </p:cNvSpPr>
          <p:nvPr>
            <p:ph idx="1"/>
          </p:nvPr>
        </p:nvSpPr>
        <p:spPr>
          <a:noFill/>
        </p:spPr>
        <p:txBody>
          <a:bodyPr/>
          <a:lstStyle/>
          <a:p>
            <a:r>
              <a:rPr lang="nl-NL" dirty="0" smtClean="0"/>
              <a:t>Is </a:t>
            </a:r>
            <a:r>
              <a:rPr lang="nl-NL" dirty="0" err="1" smtClean="0"/>
              <a:t>there</a:t>
            </a:r>
            <a:r>
              <a:rPr lang="nl-NL" dirty="0" smtClean="0"/>
              <a:t> a </a:t>
            </a:r>
            <a:r>
              <a:rPr lang="nl-NL" dirty="0" err="1" smtClean="0"/>
              <a:t>difference</a:t>
            </a:r>
            <a:r>
              <a:rPr lang="nl-NL" dirty="0" smtClean="0"/>
              <a:t> </a:t>
            </a:r>
            <a:r>
              <a:rPr lang="nl-NL" dirty="0" err="1" smtClean="0"/>
              <a:t>between</a:t>
            </a:r>
            <a:r>
              <a:rPr lang="nl-NL" dirty="0" smtClean="0"/>
              <a:t> </a:t>
            </a:r>
            <a:r>
              <a:rPr lang="nl-NL" dirty="0" err="1" smtClean="0"/>
              <a:t>how</a:t>
            </a:r>
            <a:r>
              <a:rPr lang="nl-NL" dirty="0" smtClean="0"/>
              <a:t> </a:t>
            </a:r>
            <a:r>
              <a:rPr lang="nl-NL" dirty="0" err="1" smtClean="0"/>
              <a:t>you</a:t>
            </a:r>
            <a:r>
              <a:rPr lang="nl-NL" dirty="0" smtClean="0"/>
              <a:t> </a:t>
            </a:r>
            <a:r>
              <a:rPr lang="nl-NL" dirty="0" err="1" smtClean="0"/>
              <a:t>felt</a:t>
            </a:r>
            <a:r>
              <a:rPr lang="nl-NL" dirty="0" smtClean="0"/>
              <a:t> </a:t>
            </a:r>
            <a:r>
              <a:rPr lang="nl-NL" dirty="0" err="1" smtClean="0"/>
              <a:t>before</a:t>
            </a:r>
            <a:r>
              <a:rPr lang="nl-NL" dirty="0" smtClean="0"/>
              <a:t> and </a:t>
            </a:r>
            <a:r>
              <a:rPr lang="nl-NL" dirty="0" err="1" smtClean="0"/>
              <a:t>after</a:t>
            </a:r>
            <a:r>
              <a:rPr lang="nl-NL" dirty="0" smtClean="0"/>
              <a:t> </a:t>
            </a:r>
            <a:r>
              <a:rPr lang="nl-NL" dirty="0" err="1" smtClean="0"/>
              <a:t>our</a:t>
            </a:r>
            <a:r>
              <a:rPr lang="nl-NL" dirty="0" smtClean="0"/>
              <a:t> </a:t>
            </a:r>
            <a:r>
              <a:rPr lang="nl-NL" dirty="0" err="1" smtClean="0"/>
              <a:t>discussion</a:t>
            </a:r>
            <a:r>
              <a:rPr lang="nl-NL" dirty="0" smtClean="0"/>
              <a:t>? (help </a:t>
            </a:r>
            <a:r>
              <a:rPr lang="nl-NL" dirty="0" err="1" smtClean="0"/>
              <a:t>noticing</a:t>
            </a:r>
            <a:r>
              <a:rPr lang="nl-NL" dirty="0" smtClean="0"/>
              <a:t> </a:t>
            </a:r>
            <a:r>
              <a:rPr lang="nl-NL" dirty="0" err="1" smtClean="0"/>
              <a:t>that</a:t>
            </a:r>
            <a:r>
              <a:rPr lang="nl-NL" dirty="0" smtClean="0"/>
              <a:t> a </a:t>
            </a:r>
            <a:r>
              <a:rPr lang="nl-NL" dirty="0" err="1" smtClean="0"/>
              <a:t>transformation</a:t>
            </a:r>
            <a:r>
              <a:rPr lang="nl-NL" dirty="0" smtClean="0"/>
              <a:t> of </a:t>
            </a:r>
            <a:r>
              <a:rPr lang="nl-NL" dirty="0" err="1" smtClean="0"/>
              <a:t>stimulusfunctions</a:t>
            </a:r>
            <a:r>
              <a:rPr lang="nl-NL" dirty="0" smtClean="0"/>
              <a:t> </a:t>
            </a:r>
            <a:r>
              <a:rPr lang="nl-NL" dirty="0" err="1" smtClean="0"/>
              <a:t>took</a:t>
            </a:r>
            <a:r>
              <a:rPr lang="nl-NL" dirty="0" smtClean="0"/>
              <a:t> place)</a:t>
            </a:r>
          </a:p>
          <a:p>
            <a:endParaRPr lang="nl-NL" dirty="0" smtClean="0"/>
          </a:p>
        </p:txBody>
      </p:sp>
      <p:sp>
        <p:nvSpPr>
          <p:cNvPr id="5" name="Wolkvormige toelichting 4"/>
          <p:cNvSpPr/>
          <p:nvPr/>
        </p:nvSpPr>
        <p:spPr>
          <a:xfrm>
            <a:off x="8629650" y="3629025"/>
            <a:ext cx="2647950" cy="133350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More </a:t>
            </a:r>
            <a:r>
              <a:rPr lang="nl-NL" dirty="0" err="1" smtClean="0"/>
              <a:t>control</a:t>
            </a:r>
            <a:endParaRPr lang="nl-NL" dirty="0" smtClean="0"/>
          </a:p>
          <a:p>
            <a:pPr algn="ctr"/>
            <a:r>
              <a:rPr lang="nl-NL" dirty="0" smtClean="0"/>
              <a:t>Self </a:t>
            </a:r>
            <a:r>
              <a:rPr lang="nl-NL" dirty="0" err="1" smtClean="0"/>
              <a:t>acceptance</a:t>
            </a:r>
            <a:endParaRPr lang="nl-NL" dirty="0" smtClean="0"/>
          </a:p>
          <a:p>
            <a:pPr algn="ctr"/>
            <a:endParaRPr lang="nl-NL" dirty="0"/>
          </a:p>
        </p:txBody>
      </p:sp>
      <p:sp>
        <p:nvSpPr>
          <p:cNvPr id="6" name="Explosie 2 5"/>
          <p:cNvSpPr/>
          <p:nvPr/>
        </p:nvSpPr>
        <p:spPr>
          <a:xfrm>
            <a:off x="904875" y="3390900"/>
            <a:ext cx="3629025" cy="2486025"/>
          </a:xfrm>
          <a:prstGeom prst="irregularSeal2">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err="1" smtClean="0"/>
              <a:t>Overwhelming</a:t>
            </a:r>
            <a:r>
              <a:rPr lang="nl-NL" dirty="0" smtClean="0"/>
              <a:t> </a:t>
            </a:r>
            <a:r>
              <a:rPr lang="nl-NL" dirty="0" err="1" smtClean="0"/>
              <a:t>emotion</a:t>
            </a:r>
            <a:endParaRPr lang="nl-NL" dirty="0"/>
          </a:p>
        </p:txBody>
      </p:sp>
      <p:sp>
        <p:nvSpPr>
          <p:cNvPr id="7" name="Vijfhoek 6"/>
          <p:cNvSpPr/>
          <p:nvPr/>
        </p:nvSpPr>
        <p:spPr>
          <a:xfrm>
            <a:off x="5010150" y="3895725"/>
            <a:ext cx="2790825" cy="971550"/>
          </a:xfrm>
          <a:prstGeom prst="homePlat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err="1" smtClean="0"/>
              <a:t>Validation</a:t>
            </a:r>
            <a:endParaRPr lang="nl-NL" dirty="0" smtClean="0"/>
          </a:p>
          <a:p>
            <a:pPr algn="ctr"/>
            <a:r>
              <a:rPr lang="nl-NL" dirty="0" smtClean="0"/>
              <a:t>New </a:t>
            </a:r>
            <a:r>
              <a:rPr lang="nl-NL" dirty="0" err="1" smtClean="0"/>
              <a:t>Light</a:t>
            </a:r>
            <a:endParaRPr lang="nl-NL"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el 1"/>
          <p:cNvSpPr>
            <a:spLocks noGrp="1"/>
          </p:cNvSpPr>
          <p:nvPr>
            <p:ph type="title"/>
          </p:nvPr>
        </p:nvSpPr>
        <p:spPr/>
        <p:txBody>
          <a:bodyPr/>
          <a:lstStyle/>
          <a:p>
            <a:r>
              <a:rPr lang="nl-NL" dirty="0" smtClean="0"/>
              <a:t>First exercise</a:t>
            </a:r>
          </a:p>
        </p:txBody>
      </p:sp>
      <p:sp>
        <p:nvSpPr>
          <p:cNvPr id="11267" name="Tijdelijke aanduiding voor inhoud 2"/>
          <p:cNvSpPr>
            <a:spLocks noGrp="1"/>
          </p:cNvSpPr>
          <p:nvPr>
            <p:ph idx="1"/>
          </p:nvPr>
        </p:nvSpPr>
        <p:spPr/>
        <p:txBody>
          <a:bodyPr/>
          <a:lstStyle/>
          <a:p>
            <a:r>
              <a:rPr lang="nl-NL" dirty="0" smtClean="0"/>
              <a:t>Have a therapist-client interaction</a:t>
            </a:r>
          </a:p>
          <a:p>
            <a:r>
              <a:rPr lang="nl-NL" dirty="0" smtClean="0"/>
              <a:t>Client tells about a disturbing experience</a:t>
            </a:r>
          </a:p>
          <a:p>
            <a:r>
              <a:rPr lang="nl-NL" dirty="0" smtClean="0"/>
              <a:t>Therapist tries to make the client see, that the client is seeing this the wrong way</a:t>
            </a:r>
          </a:p>
          <a:p>
            <a:r>
              <a:rPr lang="nl-NL" dirty="0" smtClean="0"/>
              <a:t>Observer: notice the non-verbal behavior of both client and therapist: tone, volume, posture, pace, facial expression, gestures, tension.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el 1"/>
          <p:cNvSpPr>
            <a:spLocks noGrp="1"/>
          </p:cNvSpPr>
          <p:nvPr>
            <p:ph type="title"/>
          </p:nvPr>
        </p:nvSpPr>
        <p:spPr/>
        <p:txBody>
          <a:bodyPr/>
          <a:lstStyle/>
          <a:p>
            <a:r>
              <a:rPr lang="nl-NL" dirty="0" err="1" smtClean="0"/>
              <a:t>Second</a:t>
            </a:r>
            <a:r>
              <a:rPr lang="nl-NL" dirty="0" smtClean="0"/>
              <a:t> </a:t>
            </a:r>
            <a:r>
              <a:rPr lang="nl-NL" dirty="0" err="1" smtClean="0"/>
              <a:t>exercise</a:t>
            </a:r>
            <a:endParaRPr lang="nl-NL" dirty="0" smtClean="0"/>
          </a:p>
        </p:txBody>
      </p:sp>
      <p:sp>
        <p:nvSpPr>
          <p:cNvPr id="3" name="Tijdelijke aanduiding voor inhoud 2"/>
          <p:cNvSpPr>
            <a:spLocks noGrp="1"/>
          </p:cNvSpPr>
          <p:nvPr>
            <p:ph idx="1"/>
          </p:nvPr>
        </p:nvSpPr>
        <p:spPr/>
        <p:txBody>
          <a:bodyPr rtlCol="0">
            <a:normAutofit/>
          </a:bodyPr>
          <a:lstStyle/>
          <a:p>
            <a:pPr>
              <a:defRPr/>
            </a:pPr>
            <a:r>
              <a:rPr lang="nl-NL" dirty="0" smtClean="0"/>
              <a:t>Have a </a:t>
            </a:r>
            <a:r>
              <a:rPr lang="nl-NL" dirty="0" err="1" smtClean="0"/>
              <a:t>therapist-client</a:t>
            </a:r>
            <a:r>
              <a:rPr lang="nl-NL" dirty="0" smtClean="0"/>
              <a:t> </a:t>
            </a:r>
            <a:r>
              <a:rPr lang="nl-NL" dirty="0" err="1" smtClean="0"/>
              <a:t>interaction</a:t>
            </a:r>
            <a:endParaRPr lang="nl-NL" dirty="0" smtClean="0"/>
          </a:p>
          <a:p>
            <a:pPr>
              <a:defRPr/>
            </a:pPr>
            <a:r>
              <a:rPr lang="nl-NL" dirty="0" err="1" smtClean="0"/>
              <a:t>Client</a:t>
            </a:r>
            <a:r>
              <a:rPr lang="nl-NL" dirty="0" smtClean="0"/>
              <a:t> </a:t>
            </a:r>
            <a:r>
              <a:rPr lang="nl-NL" dirty="0" err="1" smtClean="0"/>
              <a:t>tells</a:t>
            </a:r>
            <a:r>
              <a:rPr lang="nl-NL" dirty="0" smtClean="0"/>
              <a:t> </a:t>
            </a:r>
            <a:r>
              <a:rPr lang="nl-NL" dirty="0" err="1" smtClean="0"/>
              <a:t>about</a:t>
            </a:r>
            <a:r>
              <a:rPr lang="nl-NL" dirty="0" smtClean="0"/>
              <a:t> a </a:t>
            </a:r>
            <a:r>
              <a:rPr lang="nl-NL" dirty="0" err="1" smtClean="0"/>
              <a:t>disturbing</a:t>
            </a:r>
            <a:r>
              <a:rPr lang="nl-NL" dirty="0" smtClean="0"/>
              <a:t> </a:t>
            </a:r>
            <a:r>
              <a:rPr lang="nl-NL" dirty="0" err="1" smtClean="0"/>
              <a:t>experience</a:t>
            </a:r>
            <a:endParaRPr lang="nl-NL" dirty="0" smtClean="0"/>
          </a:p>
          <a:p>
            <a:pPr>
              <a:defRPr/>
            </a:pPr>
            <a:r>
              <a:rPr lang="nl-NL" dirty="0" err="1" smtClean="0"/>
              <a:t>Observer</a:t>
            </a:r>
            <a:r>
              <a:rPr lang="nl-NL" dirty="0" smtClean="0"/>
              <a:t>: </a:t>
            </a:r>
            <a:r>
              <a:rPr lang="nl-NL" dirty="0" err="1" smtClean="0"/>
              <a:t>notice</a:t>
            </a:r>
            <a:r>
              <a:rPr lang="nl-NL" dirty="0" smtClean="0"/>
              <a:t> the </a:t>
            </a:r>
            <a:r>
              <a:rPr lang="nl-NL" dirty="0" err="1" smtClean="0"/>
              <a:t>non-verbal</a:t>
            </a:r>
            <a:r>
              <a:rPr lang="nl-NL" dirty="0" smtClean="0"/>
              <a:t> </a:t>
            </a:r>
            <a:r>
              <a:rPr lang="nl-NL" dirty="0" err="1" smtClean="0"/>
              <a:t>behavior</a:t>
            </a:r>
            <a:endParaRPr lang="nl-NL" dirty="0" smtClean="0"/>
          </a:p>
          <a:p>
            <a:pPr>
              <a:defRPr/>
            </a:pPr>
            <a:r>
              <a:rPr lang="nl-NL" dirty="0" err="1" smtClean="0"/>
              <a:t>Therapist</a:t>
            </a:r>
            <a:r>
              <a:rPr lang="nl-NL" dirty="0" smtClean="0"/>
              <a:t> starts </a:t>
            </a:r>
            <a:r>
              <a:rPr lang="nl-NL" dirty="0" err="1" smtClean="0"/>
              <a:t>with</a:t>
            </a:r>
            <a:r>
              <a:rPr lang="nl-NL" dirty="0" smtClean="0"/>
              <a:t> </a:t>
            </a:r>
            <a:r>
              <a:rPr lang="nl-NL" dirty="0" err="1" smtClean="0"/>
              <a:t>validation</a:t>
            </a:r>
            <a:endParaRPr lang="nl-NL" dirty="0" smtClean="0"/>
          </a:p>
          <a:p>
            <a:pPr>
              <a:defRPr/>
            </a:pPr>
            <a:r>
              <a:rPr lang="nl-NL" dirty="0" smtClean="0"/>
              <a:t>= </a:t>
            </a:r>
            <a:r>
              <a:rPr lang="nl-NL" dirty="0" err="1" smtClean="0"/>
              <a:t>It</a:t>
            </a:r>
            <a:r>
              <a:rPr lang="nl-NL" dirty="0" smtClean="0"/>
              <a:t> is </a:t>
            </a:r>
            <a:r>
              <a:rPr lang="nl-NL" dirty="0" err="1" smtClean="0"/>
              <a:t>logical</a:t>
            </a:r>
            <a:r>
              <a:rPr lang="nl-NL" dirty="0" smtClean="0"/>
              <a:t> </a:t>
            </a:r>
            <a:r>
              <a:rPr lang="nl-NL" dirty="0" err="1" smtClean="0"/>
              <a:t>that</a:t>
            </a:r>
            <a:endParaRPr lang="nl-NL" dirty="0" smtClean="0"/>
          </a:p>
          <a:p>
            <a:pPr>
              <a:defRPr/>
            </a:pPr>
            <a:r>
              <a:rPr lang="nl-NL" dirty="0" smtClean="0"/>
              <a:t>= I </a:t>
            </a:r>
            <a:r>
              <a:rPr lang="nl-NL" dirty="0" err="1" smtClean="0"/>
              <a:t>understand</a:t>
            </a:r>
            <a:r>
              <a:rPr lang="nl-NL" dirty="0" smtClean="0"/>
              <a:t> </a:t>
            </a:r>
            <a:r>
              <a:rPr lang="nl-NL" dirty="0" err="1" smtClean="0"/>
              <a:t>that</a:t>
            </a:r>
            <a:r>
              <a:rPr lang="nl-NL" dirty="0" smtClean="0"/>
              <a:t> </a:t>
            </a:r>
            <a:r>
              <a:rPr lang="nl-NL" dirty="0" err="1" smtClean="0"/>
              <a:t>you</a:t>
            </a:r>
            <a:endParaRPr lang="nl-NL" dirty="0" smtClean="0"/>
          </a:p>
          <a:p>
            <a:pPr>
              <a:defRPr/>
            </a:pPr>
            <a:r>
              <a:rPr lang="nl-NL" dirty="0" smtClean="0"/>
              <a:t>= </a:t>
            </a:r>
            <a:r>
              <a:rPr lang="nl-NL" dirty="0" err="1" smtClean="0"/>
              <a:t>If</a:t>
            </a:r>
            <a:r>
              <a:rPr lang="nl-NL" dirty="0" smtClean="0"/>
              <a:t> I </a:t>
            </a:r>
            <a:r>
              <a:rPr lang="nl-NL" dirty="0" err="1" smtClean="0"/>
              <a:t>were</a:t>
            </a:r>
            <a:r>
              <a:rPr lang="nl-NL" dirty="0" smtClean="0"/>
              <a:t> </a:t>
            </a:r>
            <a:r>
              <a:rPr lang="nl-NL" dirty="0" err="1" smtClean="0"/>
              <a:t>you</a:t>
            </a:r>
            <a:r>
              <a:rPr lang="nl-NL" dirty="0" smtClean="0"/>
              <a:t>, I </a:t>
            </a:r>
            <a:r>
              <a:rPr lang="nl-NL" dirty="0" err="1" smtClean="0"/>
              <a:t>would</a:t>
            </a:r>
            <a:r>
              <a:rPr lang="nl-NL" dirty="0" smtClean="0"/>
              <a:t> </a:t>
            </a:r>
            <a:r>
              <a:rPr lang="nl-NL" dirty="0" err="1" smtClean="0"/>
              <a:t>also</a:t>
            </a:r>
            <a:r>
              <a:rPr lang="nl-NL" dirty="0" smtClean="0"/>
              <a:t> ….</a:t>
            </a:r>
          </a:p>
          <a:p>
            <a:pPr>
              <a:defRPr/>
            </a:pPr>
            <a:r>
              <a:rPr lang="nl-NL" dirty="0" smtClean="0"/>
              <a:t>= </a:t>
            </a:r>
            <a:r>
              <a:rPr lang="nl-NL" dirty="0" err="1" smtClean="0"/>
              <a:t>It</a:t>
            </a:r>
            <a:r>
              <a:rPr lang="nl-NL" dirty="0" smtClean="0"/>
              <a:t> is as </a:t>
            </a:r>
            <a:r>
              <a:rPr lang="nl-NL" dirty="0" err="1" smtClean="0"/>
              <a:t>if</a:t>
            </a:r>
            <a:r>
              <a:rPr lang="nl-NL" dirty="0" smtClean="0"/>
              <a:t> ….. (</a:t>
            </a:r>
            <a:r>
              <a:rPr lang="nl-NL" dirty="0" err="1" smtClean="0"/>
              <a:t>metaphor</a:t>
            </a:r>
            <a:r>
              <a:rPr lang="nl-NL" dirty="0" smtClean="0"/>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
            </a:r>
            <a:br>
              <a:rPr lang="nl-NL" dirty="0" smtClean="0"/>
            </a:br>
            <a:r>
              <a:rPr lang="nl-NL" b="1" dirty="0" err="1" smtClean="0">
                <a:solidFill>
                  <a:srgbClr val="C00000"/>
                </a:solidFill>
              </a:rPr>
              <a:t>Aim</a:t>
            </a:r>
            <a:r>
              <a:rPr lang="nl-NL" b="1" dirty="0" smtClean="0">
                <a:solidFill>
                  <a:srgbClr val="C00000"/>
                </a:solidFill>
              </a:rPr>
              <a:t> of </a:t>
            </a:r>
            <a:r>
              <a:rPr lang="nl-NL" b="1" dirty="0" err="1" smtClean="0">
                <a:solidFill>
                  <a:srgbClr val="C00000"/>
                </a:solidFill>
              </a:rPr>
              <a:t>this</a:t>
            </a:r>
            <a:r>
              <a:rPr lang="nl-NL" b="1" dirty="0" smtClean="0">
                <a:solidFill>
                  <a:srgbClr val="C00000"/>
                </a:solidFill>
              </a:rPr>
              <a:t> workshop</a:t>
            </a:r>
            <a:r>
              <a:rPr lang="nl-NL" dirty="0" smtClean="0"/>
              <a:t/>
            </a:r>
            <a:br>
              <a:rPr lang="nl-NL" dirty="0" smtClean="0"/>
            </a:br>
            <a:endParaRPr lang="nl-NL" dirty="0"/>
          </a:p>
        </p:txBody>
      </p:sp>
      <p:sp>
        <p:nvSpPr>
          <p:cNvPr id="3" name="Tijdelijke aanduiding voor inhoud 2"/>
          <p:cNvSpPr>
            <a:spLocks noGrp="1"/>
          </p:cNvSpPr>
          <p:nvPr>
            <p:ph idx="1"/>
          </p:nvPr>
        </p:nvSpPr>
        <p:spPr/>
        <p:txBody>
          <a:bodyPr/>
          <a:lstStyle/>
          <a:p>
            <a:r>
              <a:rPr lang="nl-NL" dirty="0" err="1" smtClean="0"/>
              <a:t>Increase</a:t>
            </a:r>
            <a:r>
              <a:rPr lang="nl-NL" dirty="0" smtClean="0"/>
              <a:t> </a:t>
            </a:r>
            <a:r>
              <a:rPr lang="nl-NL" dirty="0" err="1" smtClean="0"/>
              <a:t>your</a:t>
            </a:r>
            <a:r>
              <a:rPr lang="nl-NL" dirty="0" smtClean="0"/>
              <a:t> </a:t>
            </a:r>
            <a:r>
              <a:rPr lang="nl-NL" dirty="0" err="1" smtClean="0"/>
              <a:t>sensitivity</a:t>
            </a:r>
            <a:r>
              <a:rPr lang="nl-NL" dirty="0" smtClean="0"/>
              <a:t> for </a:t>
            </a:r>
            <a:r>
              <a:rPr lang="nl-NL" dirty="0" err="1" smtClean="0"/>
              <a:t>non-verbal</a:t>
            </a:r>
            <a:r>
              <a:rPr lang="nl-NL" dirty="0" smtClean="0"/>
              <a:t> </a:t>
            </a:r>
            <a:r>
              <a:rPr lang="nl-NL" dirty="0" err="1" smtClean="0"/>
              <a:t>signals</a:t>
            </a:r>
            <a:r>
              <a:rPr lang="nl-NL" dirty="0" smtClean="0"/>
              <a:t> </a:t>
            </a:r>
            <a:r>
              <a:rPr lang="nl-NL" dirty="0" err="1" smtClean="0"/>
              <a:t>from</a:t>
            </a:r>
            <a:r>
              <a:rPr lang="nl-NL" dirty="0" smtClean="0"/>
              <a:t> </a:t>
            </a:r>
            <a:r>
              <a:rPr lang="nl-NL" dirty="0" err="1" smtClean="0"/>
              <a:t>your</a:t>
            </a:r>
            <a:r>
              <a:rPr lang="nl-NL" dirty="0" smtClean="0"/>
              <a:t> </a:t>
            </a:r>
            <a:r>
              <a:rPr lang="nl-NL" dirty="0" err="1" smtClean="0"/>
              <a:t>client</a:t>
            </a:r>
            <a:endParaRPr lang="nl-NL" dirty="0" smtClean="0"/>
          </a:p>
          <a:p>
            <a:r>
              <a:rPr lang="nl-NL" dirty="0" err="1" smtClean="0"/>
              <a:t>Experience</a:t>
            </a:r>
            <a:r>
              <a:rPr lang="nl-NL" dirty="0" smtClean="0"/>
              <a:t> the power of </a:t>
            </a:r>
            <a:r>
              <a:rPr lang="nl-NL" dirty="0" err="1" smtClean="0"/>
              <a:t>validation</a:t>
            </a:r>
            <a:endParaRPr lang="nl-NL" dirty="0" smtClean="0"/>
          </a:p>
          <a:p>
            <a:r>
              <a:rPr lang="nl-NL" dirty="0" err="1" smtClean="0"/>
              <a:t>Understand</a:t>
            </a:r>
            <a:r>
              <a:rPr lang="nl-NL" dirty="0" smtClean="0"/>
              <a:t> </a:t>
            </a:r>
            <a:r>
              <a:rPr lang="nl-NL" dirty="0" err="1" smtClean="0"/>
              <a:t>validation</a:t>
            </a:r>
            <a:r>
              <a:rPr lang="nl-NL" dirty="0" smtClean="0"/>
              <a:t> as a </a:t>
            </a:r>
            <a:r>
              <a:rPr lang="nl-NL" dirty="0" err="1" smtClean="0"/>
              <a:t>behavioral</a:t>
            </a:r>
            <a:r>
              <a:rPr lang="nl-NL" dirty="0" smtClean="0"/>
              <a:t> </a:t>
            </a:r>
            <a:r>
              <a:rPr lang="nl-NL" dirty="0" err="1" smtClean="0"/>
              <a:t>intervention</a:t>
            </a:r>
            <a:endParaRPr lang="nl-NL" dirty="0" smtClean="0"/>
          </a:p>
          <a:p>
            <a:r>
              <a:rPr lang="nl-NL" dirty="0" err="1" smtClean="0"/>
              <a:t>Understand</a:t>
            </a:r>
            <a:r>
              <a:rPr lang="nl-NL" dirty="0" smtClean="0"/>
              <a:t> </a:t>
            </a:r>
            <a:r>
              <a:rPr lang="nl-NL" dirty="0" err="1" smtClean="0"/>
              <a:t>difficult</a:t>
            </a:r>
            <a:r>
              <a:rPr lang="nl-NL" dirty="0" smtClean="0"/>
              <a:t> </a:t>
            </a:r>
            <a:r>
              <a:rPr lang="nl-NL" dirty="0" err="1" smtClean="0"/>
              <a:t>emotion</a:t>
            </a:r>
            <a:r>
              <a:rPr lang="nl-NL" dirty="0" smtClean="0"/>
              <a:t> (</a:t>
            </a:r>
            <a:r>
              <a:rPr lang="nl-NL" dirty="0" err="1" smtClean="0"/>
              <a:t>functional</a:t>
            </a:r>
            <a:r>
              <a:rPr lang="nl-NL" dirty="0" smtClean="0"/>
              <a:t> </a:t>
            </a:r>
            <a:r>
              <a:rPr lang="nl-NL" dirty="0" err="1" smtClean="0"/>
              <a:t>analysis</a:t>
            </a:r>
            <a:r>
              <a:rPr lang="nl-NL" dirty="0" smtClean="0"/>
              <a:t>)</a:t>
            </a:r>
          </a:p>
          <a:p>
            <a:r>
              <a:rPr lang="nl-NL" dirty="0" err="1" smtClean="0"/>
              <a:t>Work</a:t>
            </a:r>
            <a:r>
              <a:rPr lang="nl-NL" dirty="0" smtClean="0"/>
              <a:t> </a:t>
            </a:r>
            <a:r>
              <a:rPr lang="nl-NL" dirty="0" err="1" smtClean="0"/>
              <a:t>with</a:t>
            </a:r>
            <a:r>
              <a:rPr lang="nl-NL" dirty="0" smtClean="0"/>
              <a:t> </a:t>
            </a:r>
            <a:r>
              <a:rPr lang="nl-NL" dirty="0" err="1" smtClean="0"/>
              <a:t>difficult</a:t>
            </a:r>
            <a:r>
              <a:rPr lang="nl-NL" dirty="0" smtClean="0"/>
              <a:t> </a:t>
            </a:r>
            <a:r>
              <a:rPr lang="nl-NL" dirty="0" err="1" smtClean="0"/>
              <a:t>emotion</a:t>
            </a:r>
            <a:r>
              <a:rPr lang="nl-NL" dirty="0" smtClean="0"/>
              <a:t>: </a:t>
            </a:r>
            <a:r>
              <a:rPr lang="nl-NL" dirty="0" err="1" smtClean="0"/>
              <a:t>informal</a:t>
            </a:r>
            <a:r>
              <a:rPr lang="nl-NL" dirty="0" smtClean="0"/>
              <a:t> </a:t>
            </a:r>
            <a:r>
              <a:rPr lang="nl-NL" dirty="0" err="1" smtClean="0"/>
              <a:t>exposure</a:t>
            </a:r>
            <a:r>
              <a:rPr lang="nl-NL" dirty="0" smtClean="0"/>
              <a:t> and </a:t>
            </a:r>
            <a:r>
              <a:rPr lang="nl-NL" dirty="0" err="1" smtClean="0"/>
              <a:t>emotion</a:t>
            </a:r>
            <a:r>
              <a:rPr lang="nl-NL" dirty="0" smtClean="0"/>
              <a:t> </a:t>
            </a:r>
            <a:r>
              <a:rPr lang="nl-NL" dirty="0" err="1" smtClean="0"/>
              <a:t>regulation</a:t>
            </a:r>
            <a:endParaRPr lang="nl-NL" dirty="0" smtClean="0"/>
          </a:p>
          <a:p>
            <a:endParaRPr lang="nl-NL" dirty="0" smtClean="0"/>
          </a:p>
          <a:p>
            <a:endParaRPr lang="nl-NL" dirty="0" smtClean="0"/>
          </a:p>
          <a:p>
            <a:endParaRPr lang="nl-NL"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el 1"/>
          <p:cNvSpPr>
            <a:spLocks noGrp="1"/>
          </p:cNvSpPr>
          <p:nvPr>
            <p:ph type="title"/>
          </p:nvPr>
        </p:nvSpPr>
        <p:spPr/>
        <p:txBody>
          <a:bodyPr/>
          <a:lstStyle/>
          <a:p>
            <a:r>
              <a:rPr lang="nl-NL" dirty="0" smtClean="0"/>
              <a:t>AND</a:t>
            </a:r>
          </a:p>
        </p:txBody>
      </p:sp>
      <p:sp>
        <p:nvSpPr>
          <p:cNvPr id="13315" name="Tijdelijke aanduiding voor inhoud 2"/>
          <p:cNvSpPr>
            <a:spLocks noGrp="1"/>
          </p:cNvSpPr>
          <p:nvPr>
            <p:ph idx="1"/>
          </p:nvPr>
        </p:nvSpPr>
        <p:spPr/>
        <p:txBody>
          <a:bodyPr/>
          <a:lstStyle/>
          <a:p>
            <a:r>
              <a:rPr lang="nl-NL" dirty="0" err="1" smtClean="0"/>
              <a:t>When</a:t>
            </a:r>
            <a:r>
              <a:rPr lang="nl-NL" dirty="0" smtClean="0"/>
              <a:t> </a:t>
            </a:r>
            <a:r>
              <a:rPr lang="nl-NL" dirty="0" err="1" smtClean="0"/>
              <a:t>clients</a:t>
            </a:r>
            <a:r>
              <a:rPr lang="nl-NL" dirty="0" smtClean="0"/>
              <a:t> opens up, </a:t>
            </a:r>
            <a:r>
              <a:rPr lang="nl-NL" dirty="0" err="1" smtClean="0"/>
              <a:t>therapist</a:t>
            </a:r>
            <a:r>
              <a:rPr lang="nl-NL" dirty="0" smtClean="0"/>
              <a:t> moves </a:t>
            </a:r>
            <a:r>
              <a:rPr lang="nl-NL" dirty="0" err="1" smtClean="0"/>
              <a:t>into</a:t>
            </a:r>
            <a:r>
              <a:rPr lang="nl-NL" dirty="0" smtClean="0"/>
              <a:t> ‘the </a:t>
            </a:r>
            <a:r>
              <a:rPr lang="nl-NL" dirty="0" err="1" smtClean="0"/>
              <a:t>bigger</a:t>
            </a:r>
            <a:r>
              <a:rPr lang="nl-NL" dirty="0" smtClean="0"/>
              <a:t> picture’, ‘</a:t>
            </a:r>
            <a:r>
              <a:rPr lang="nl-NL" dirty="0" err="1" smtClean="0"/>
              <a:t>labeling</a:t>
            </a:r>
            <a:r>
              <a:rPr lang="nl-NL" dirty="0" smtClean="0"/>
              <a:t>’, </a:t>
            </a:r>
            <a:r>
              <a:rPr lang="nl-NL" dirty="0" err="1" smtClean="0"/>
              <a:t>or</a:t>
            </a:r>
            <a:r>
              <a:rPr lang="nl-NL" dirty="0" smtClean="0"/>
              <a:t> ‘</a:t>
            </a:r>
            <a:r>
              <a:rPr lang="nl-NL" dirty="0" err="1" smtClean="0"/>
              <a:t>alternative</a:t>
            </a:r>
            <a:r>
              <a:rPr lang="nl-NL" dirty="0" smtClean="0"/>
              <a:t> </a:t>
            </a:r>
            <a:r>
              <a:rPr lang="nl-NL" dirty="0" err="1" smtClean="0"/>
              <a:t>reaction</a:t>
            </a:r>
            <a:r>
              <a:rPr lang="nl-NL" dirty="0" smtClean="0"/>
              <a:t>’</a:t>
            </a:r>
          </a:p>
          <a:p>
            <a:r>
              <a:rPr lang="nl-NL" dirty="0" err="1" smtClean="0"/>
              <a:t>How</a:t>
            </a:r>
            <a:r>
              <a:rPr lang="nl-NL" dirty="0" smtClean="0"/>
              <a:t> </a:t>
            </a:r>
            <a:r>
              <a:rPr lang="nl-NL" dirty="0" err="1" smtClean="0"/>
              <a:t>could</a:t>
            </a:r>
            <a:r>
              <a:rPr lang="nl-NL" dirty="0" smtClean="0"/>
              <a:t> </a:t>
            </a:r>
            <a:r>
              <a:rPr lang="nl-NL" dirty="0" err="1" smtClean="0"/>
              <a:t>you</a:t>
            </a:r>
            <a:r>
              <a:rPr lang="nl-NL" dirty="0" smtClean="0"/>
              <a:t> </a:t>
            </a:r>
            <a:r>
              <a:rPr lang="nl-NL" dirty="0" err="1" smtClean="0"/>
              <a:t>know</a:t>
            </a:r>
            <a:r>
              <a:rPr lang="nl-NL" dirty="0" smtClean="0"/>
              <a:t> </a:t>
            </a:r>
            <a:r>
              <a:rPr lang="nl-NL" dirty="0" err="1" smtClean="0"/>
              <a:t>that</a:t>
            </a:r>
            <a:r>
              <a:rPr lang="nl-NL" dirty="0" smtClean="0"/>
              <a:t> </a:t>
            </a:r>
            <a:r>
              <a:rPr lang="nl-NL" dirty="0" err="1" smtClean="0"/>
              <a:t>it</a:t>
            </a:r>
            <a:r>
              <a:rPr lang="nl-NL" dirty="0" smtClean="0"/>
              <a:t> was the right time to move </a:t>
            </a:r>
            <a:r>
              <a:rPr lang="nl-NL" dirty="0" err="1" smtClean="0"/>
              <a:t>on</a:t>
            </a:r>
            <a:r>
              <a:rPr lang="nl-NL" dirty="0" smtClean="0"/>
              <a:t> to ‘</a:t>
            </a:r>
            <a:r>
              <a:rPr lang="nl-NL" dirty="0" err="1" smtClean="0"/>
              <a:t>adding</a:t>
            </a:r>
            <a:r>
              <a:rPr lang="nl-NL" dirty="0" smtClean="0"/>
              <a:t> </a:t>
            </a:r>
            <a:r>
              <a:rPr lang="nl-NL" dirty="0" err="1" smtClean="0"/>
              <a:t>new</a:t>
            </a:r>
            <a:r>
              <a:rPr lang="nl-NL" dirty="0" smtClean="0"/>
              <a:t> </a:t>
            </a:r>
            <a:r>
              <a:rPr lang="nl-NL" dirty="0" err="1" smtClean="0"/>
              <a:t>information</a:t>
            </a:r>
            <a:r>
              <a:rPr lang="nl-NL" dirty="0" smtClean="0"/>
              <a:t>’?</a:t>
            </a:r>
          </a:p>
          <a:p>
            <a:endParaRPr lang="nl-NL"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r>
              <a:rPr lang="nl-NL" dirty="0" err="1" smtClean="0"/>
              <a:t>Third</a:t>
            </a:r>
            <a:r>
              <a:rPr lang="nl-NL" dirty="0" smtClean="0"/>
              <a:t> </a:t>
            </a:r>
            <a:r>
              <a:rPr lang="nl-NL" dirty="0" err="1" smtClean="0"/>
              <a:t>exercise</a:t>
            </a:r>
            <a:endParaRPr lang="nl-NL" dirty="0" smtClean="0"/>
          </a:p>
        </p:txBody>
      </p:sp>
      <p:sp>
        <p:nvSpPr>
          <p:cNvPr id="3" name="Tijdelijke aanduiding voor inhoud 2"/>
          <p:cNvSpPr>
            <a:spLocks noGrp="1"/>
          </p:cNvSpPr>
          <p:nvPr>
            <p:ph idx="1"/>
          </p:nvPr>
        </p:nvSpPr>
        <p:spPr/>
        <p:txBody>
          <a:bodyPr rtlCol="0">
            <a:normAutofit/>
          </a:bodyPr>
          <a:lstStyle/>
          <a:p>
            <a:pPr>
              <a:defRPr/>
            </a:pPr>
            <a:r>
              <a:rPr lang="nl-NL" dirty="0" smtClean="0"/>
              <a:t>Have a </a:t>
            </a:r>
            <a:r>
              <a:rPr lang="nl-NL" dirty="0" err="1" smtClean="0"/>
              <a:t>therapist-client</a:t>
            </a:r>
            <a:r>
              <a:rPr lang="nl-NL" dirty="0" smtClean="0"/>
              <a:t> </a:t>
            </a:r>
            <a:r>
              <a:rPr lang="nl-NL" dirty="0" err="1" smtClean="0"/>
              <a:t>interaction</a:t>
            </a:r>
            <a:endParaRPr lang="nl-NL" dirty="0" smtClean="0"/>
          </a:p>
          <a:p>
            <a:pPr>
              <a:defRPr/>
            </a:pPr>
            <a:r>
              <a:rPr lang="nl-NL" dirty="0" err="1" smtClean="0"/>
              <a:t>Client</a:t>
            </a:r>
            <a:r>
              <a:rPr lang="nl-NL" dirty="0" smtClean="0"/>
              <a:t> </a:t>
            </a:r>
            <a:r>
              <a:rPr lang="nl-NL" dirty="0" err="1" smtClean="0"/>
              <a:t>tells</a:t>
            </a:r>
            <a:r>
              <a:rPr lang="nl-NL" dirty="0" smtClean="0"/>
              <a:t> </a:t>
            </a:r>
            <a:r>
              <a:rPr lang="nl-NL" dirty="0" err="1" smtClean="0"/>
              <a:t>about</a:t>
            </a:r>
            <a:r>
              <a:rPr lang="nl-NL" dirty="0" smtClean="0"/>
              <a:t> a </a:t>
            </a:r>
            <a:r>
              <a:rPr lang="nl-NL" dirty="0" err="1" smtClean="0"/>
              <a:t>disturbing</a:t>
            </a:r>
            <a:r>
              <a:rPr lang="nl-NL" dirty="0" smtClean="0"/>
              <a:t> </a:t>
            </a:r>
            <a:r>
              <a:rPr lang="nl-NL" dirty="0" err="1" smtClean="0"/>
              <a:t>experience</a:t>
            </a:r>
            <a:endParaRPr lang="nl-NL" dirty="0" smtClean="0"/>
          </a:p>
          <a:p>
            <a:pPr>
              <a:defRPr/>
            </a:pPr>
            <a:r>
              <a:rPr lang="nl-NL" dirty="0" err="1" smtClean="0"/>
              <a:t>Therapist</a:t>
            </a:r>
            <a:r>
              <a:rPr lang="nl-NL" dirty="0" smtClean="0"/>
              <a:t> starts </a:t>
            </a:r>
            <a:r>
              <a:rPr lang="nl-NL" dirty="0" err="1" smtClean="0"/>
              <a:t>with</a:t>
            </a:r>
            <a:r>
              <a:rPr lang="nl-NL" dirty="0" smtClean="0"/>
              <a:t> </a:t>
            </a:r>
            <a:r>
              <a:rPr lang="nl-NL" dirty="0" err="1" smtClean="0"/>
              <a:t>validation</a:t>
            </a:r>
            <a:endParaRPr lang="nl-NL" dirty="0" smtClean="0"/>
          </a:p>
          <a:p>
            <a:pPr>
              <a:defRPr/>
            </a:pPr>
            <a:r>
              <a:rPr lang="nl-NL" dirty="0" err="1" smtClean="0"/>
              <a:t>Now</a:t>
            </a:r>
            <a:r>
              <a:rPr lang="nl-NL" dirty="0" smtClean="0"/>
              <a:t>, </a:t>
            </a:r>
            <a:r>
              <a:rPr lang="nl-NL" dirty="0" err="1" smtClean="0"/>
              <a:t>therapist</a:t>
            </a:r>
            <a:r>
              <a:rPr lang="nl-NL" dirty="0" smtClean="0"/>
              <a:t> moves </a:t>
            </a:r>
            <a:r>
              <a:rPr lang="nl-NL" dirty="0" err="1" smtClean="0"/>
              <a:t>into</a:t>
            </a:r>
            <a:r>
              <a:rPr lang="nl-NL" dirty="0" smtClean="0"/>
              <a:t> ‘the </a:t>
            </a:r>
            <a:r>
              <a:rPr lang="nl-NL" dirty="0" err="1" smtClean="0"/>
              <a:t>bigger</a:t>
            </a:r>
            <a:r>
              <a:rPr lang="nl-NL" dirty="0" smtClean="0"/>
              <a:t> picture’, ‘</a:t>
            </a:r>
            <a:r>
              <a:rPr lang="nl-NL" dirty="0" err="1" smtClean="0"/>
              <a:t>labeling</a:t>
            </a:r>
            <a:r>
              <a:rPr lang="nl-NL" dirty="0" smtClean="0"/>
              <a:t>’, </a:t>
            </a:r>
            <a:r>
              <a:rPr lang="nl-NL" dirty="0" err="1" smtClean="0"/>
              <a:t>or</a:t>
            </a:r>
            <a:r>
              <a:rPr lang="nl-NL" dirty="0" smtClean="0"/>
              <a:t> ‘</a:t>
            </a:r>
            <a:r>
              <a:rPr lang="nl-NL" dirty="0" err="1" smtClean="0"/>
              <a:t>alternative</a:t>
            </a:r>
            <a:r>
              <a:rPr lang="nl-NL" dirty="0" smtClean="0"/>
              <a:t> </a:t>
            </a:r>
            <a:r>
              <a:rPr lang="nl-NL" dirty="0" err="1" smtClean="0"/>
              <a:t>reaction</a:t>
            </a:r>
            <a:r>
              <a:rPr lang="nl-NL" dirty="0" smtClean="0"/>
              <a:t>’</a:t>
            </a:r>
          </a:p>
          <a:p>
            <a:pPr>
              <a:defRPr/>
            </a:pPr>
            <a:r>
              <a:rPr lang="nl-NL" dirty="0" err="1" smtClean="0"/>
              <a:t>Lastly</a:t>
            </a:r>
            <a:r>
              <a:rPr lang="nl-NL" dirty="0" smtClean="0"/>
              <a:t>, the </a:t>
            </a:r>
            <a:r>
              <a:rPr lang="nl-NL" dirty="0" err="1" smtClean="0"/>
              <a:t>therapist</a:t>
            </a:r>
            <a:r>
              <a:rPr lang="nl-NL" dirty="0" smtClean="0"/>
              <a:t> </a:t>
            </a:r>
            <a:r>
              <a:rPr lang="nl-NL" dirty="0" err="1" smtClean="0"/>
              <a:t>harvests</a:t>
            </a:r>
            <a:endParaRPr lang="nl-NL" dirty="0" smtClean="0"/>
          </a:p>
          <a:p>
            <a:pPr>
              <a:defRPr/>
            </a:pPr>
            <a:r>
              <a:rPr lang="nl-NL" dirty="0" err="1" smtClean="0"/>
              <a:t>Observer</a:t>
            </a:r>
            <a:r>
              <a:rPr lang="nl-NL" dirty="0" smtClean="0"/>
              <a:t>: </a:t>
            </a:r>
            <a:r>
              <a:rPr lang="nl-NL" dirty="0" err="1" smtClean="0"/>
              <a:t>notice</a:t>
            </a:r>
            <a:r>
              <a:rPr lang="nl-NL" dirty="0" smtClean="0"/>
              <a:t> the </a:t>
            </a:r>
            <a:r>
              <a:rPr lang="nl-NL" dirty="0" err="1" smtClean="0"/>
              <a:t>non-verbal</a:t>
            </a:r>
            <a:r>
              <a:rPr lang="nl-NL" dirty="0" smtClean="0"/>
              <a:t> </a:t>
            </a:r>
            <a:r>
              <a:rPr lang="nl-NL" dirty="0" err="1" smtClean="0"/>
              <a:t>behavior</a:t>
            </a:r>
            <a:endParaRPr lang="nl-NL" dirty="0" smtClean="0"/>
          </a:p>
          <a:p>
            <a:pPr>
              <a:defRPr/>
            </a:pPr>
            <a:r>
              <a:rPr lang="nl-NL" dirty="0" err="1" smtClean="0"/>
              <a:t>How</a:t>
            </a:r>
            <a:r>
              <a:rPr lang="nl-NL" dirty="0" smtClean="0"/>
              <a:t> </a:t>
            </a:r>
            <a:r>
              <a:rPr lang="nl-NL" dirty="0" err="1" smtClean="0"/>
              <a:t>could</a:t>
            </a:r>
            <a:r>
              <a:rPr lang="nl-NL" dirty="0" smtClean="0"/>
              <a:t> </a:t>
            </a:r>
            <a:r>
              <a:rPr lang="nl-NL" dirty="0" err="1" smtClean="0"/>
              <a:t>you</a:t>
            </a:r>
            <a:r>
              <a:rPr lang="nl-NL" dirty="0" smtClean="0"/>
              <a:t> </a:t>
            </a:r>
            <a:r>
              <a:rPr lang="nl-NL" dirty="0" err="1" smtClean="0"/>
              <a:t>know</a:t>
            </a:r>
            <a:r>
              <a:rPr lang="nl-NL" dirty="0" smtClean="0"/>
              <a:t> </a:t>
            </a:r>
            <a:r>
              <a:rPr lang="nl-NL" dirty="0" err="1" smtClean="0"/>
              <a:t>that</a:t>
            </a:r>
            <a:r>
              <a:rPr lang="nl-NL" dirty="0" smtClean="0"/>
              <a:t> </a:t>
            </a:r>
            <a:r>
              <a:rPr lang="nl-NL" dirty="0" err="1" smtClean="0"/>
              <a:t>it</a:t>
            </a:r>
            <a:r>
              <a:rPr lang="nl-NL" dirty="0" smtClean="0"/>
              <a:t> was the right time to move </a:t>
            </a:r>
            <a:r>
              <a:rPr lang="nl-NL" dirty="0" err="1" smtClean="0"/>
              <a:t>on</a:t>
            </a:r>
            <a:r>
              <a:rPr lang="nl-NL" dirty="0" smtClean="0"/>
              <a:t> to </a:t>
            </a:r>
            <a:r>
              <a:rPr lang="nl-NL" dirty="0" err="1" smtClean="0"/>
              <a:t>harvesting</a:t>
            </a:r>
            <a:r>
              <a:rPr lang="nl-NL" dirty="0" smtClean="0"/>
              <a:t>?</a:t>
            </a:r>
          </a:p>
          <a:p>
            <a:pPr>
              <a:defRPr/>
            </a:pPr>
            <a:endParaRPr lang="nl-NL"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a:bodyPr>
          <a:lstStyle/>
          <a:p>
            <a:r>
              <a:rPr lang="en-US" sz="4000" b="1" dirty="0" smtClean="0">
                <a:solidFill>
                  <a:srgbClr val="C00000"/>
                </a:solidFill>
              </a:rPr>
              <a:t>Informal Exposure</a:t>
            </a:r>
            <a:endParaRPr lang="en-US" sz="4000" b="1" dirty="0">
              <a:solidFill>
                <a:srgbClr val="C00000"/>
              </a:solidFill>
            </a:endParaRPr>
          </a:p>
        </p:txBody>
      </p:sp>
      <p:sp>
        <p:nvSpPr>
          <p:cNvPr id="7171" name="Rectangle 3"/>
          <p:cNvSpPr>
            <a:spLocks noGrp="1" noChangeArrowheads="1"/>
          </p:cNvSpPr>
          <p:nvPr>
            <p:ph type="body" idx="1"/>
          </p:nvPr>
        </p:nvSpPr>
        <p:spPr/>
        <p:txBody>
          <a:bodyPr/>
          <a:lstStyle/>
          <a:p>
            <a:pPr marL="914400" lvl="1" indent="-457200">
              <a:spcAft>
                <a:spcPts val="1800"/>
              </a:spcAft>
              <a:buFont typeface="+mj-lt"/>
              <a:buAutoNum type="arabicPeriod"/>
            </a:pPr>
            <a:r>
              <a:rPr lang="en-US" sz="4000" dirty="0" smtClean="0"/>
              <a:t>Validation </a:t>
            </a:r>
            <a:r>
              <a:rPr lang="en-US" sz="4000" dirty="0"/>
              <a:t>evokes other emotions (emotions re-organize us)</a:t>
            </a:r>
          </a:p>
          <a:p>
            <a:pPr marL="914400" lvl="1" indent="-457200">
              <a:spcAft>
                <a:spcPts val="1800"/>
              </a:spcAft>
              <a:buFont typeface="+mj-lt"/>
              <a:buAutoNum type="arabicPeriod"/>
            </a:pPr>
            <a:r>
              <a:rPr lang="en-US" sz="4000" dirty="0"/>
              <a:t>Block/discourage experiential avoidance and maladaptive emotion regulation in-session</a:t>
            </a:r>
          </a:p>
        </p:txBody>
      </p:sp>
    </p:spTree>
    <p:extLst>
      <p:ext uri="{BB962C8B-B14F-4D97-AF65-F5344CB8AC3E}">
        <p14:creationId xmlns:p14="http://schemas.microsoft.com/office/powerpoint/2010/main" xmlns="" val="10575411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p:txBody>
          <a:bodyPr/>
          <a:lstStyle/>
          <a:p>
            <a:r>
              <a:rPr lang="en-US" dirty="0" smtClean="0"/>
              <a:t>With invalidation, </a:t>
            </a:r>
            <a:r>
              <a:rPr lang="en-US" dirty="0"/>
              <a:t>we learn…</a:t>
            </a:r>
          </a:p>
        </p:txBody>
      </p:sp>
      <p:sp>
        <p:nvSpPr>
          <p:cNvPr id="199683" name="Text Box 3"/>
          <p:cNvSpPr txBox="1">
            <a:spLocks noChangeArrowheads="1"/>
          </p:cNvSpPr>
          <p:nvPr/>
        </p:nvSpPr>
        <p:spPr bwMode="auto">
          <a:xfrm>
            <a:off x="1752600" y="3429001"/>
            <a:ext cx="1752600" cy="1196975"/>
          </a:xfrm>
          <a:prstGeom prst="rect">
            <a:avLst/>
          </a:prstGeom>
          <a:noFill/>
          <a:ln w="9525">
            <a:solidFill>
              <a:schemeClr val="tx1"/>
            </a:solidFill>
            <a:miter lim="800000"/>
            <a:headEnd/>
            <a:tailEnd/>
          </a:ln>
          <a:effectLst/>
        </p:spPr>
        <p:txBody>
          <a:bodyPr>
            <a:spAutoFit/>
          </a:bodyPr>
          <a:lstStyle/>
          <a:p>
            <a:pPr>
              <a:spcBef>
                <a:spcPct val="50000"/>
              </a:spcBef>
            </a:pPr>
            <a:r>
              <a:rPr lang="en-US" sz="2400" dirty="0"/>
              <a:t>Monitoring…attending…CHANGE</a:t>
            </a:r>
          </a:p>
        </p:txBody>
      </p:sp>
      <p:sp>
        <p:nvSpPr>
          <p:cNvPr id="199684" name="Text Box 4"/>
          <p:cNvSpPr txBox="1">
            <a:spLocks noChangeArrowheads="1"/>
          </p:cNvSpPr>
          <p:nvPr/>
        </p:nvSpPr>
        <p:spPr bwMode="auto">
          <a:xfrm>
            <a:off x="3733800" y="3159126"/>
            <a:ext cx="1524000" cy="955675"/>
          </a:xfrm>
          <a:prstGeom prst="rect">
            <a:avLst/>
          </a:prstGeom>
          <a:noFill/>
          <a:ln w="9525">
            <a:solidFill>
              <a:schemeClr val="tx1"/>
            </a:solidFill>
            <a:miter lim="800000"/>
            <a:headEnd/>
            <a:tailEnd/>
          </a:ln>
          <a:effectLst/>
        </p:spPr>
        <p:txBody>
          <a:bodyPr>
            <a:spAutoFit/>
          </a:bodyPr>
          <a:lstStyle/>
          <a:p>
            <a:pPr algn="ctr">
              <a:spcBef>
                <a:spcPct val="50000"/>
              </a:spcBef>
            </a:pPr>
            <a:r>
              <a:rPr lang="en-US" sz="2800" dirty="0"/>
              <a:t>Emotion fires</a:t>
            </a:r>
          </a:p>
        </p:txBody>
      </p:sp>
      <p:sp>
        <p:nvSpPr>
          <p:cNvPr id="199688" name="Text Box 8"/>
          <p:cNvSpPr txBox="1">
            <a:spLocks noChangeArrowheads="1"/>
          </p:cNvSpPr>
          <p:nvPr/>
        </p:nvSpPr>
        <p:spPr bwMode="auto">
          <a:xfrm>
            <a:off x="5029200" y="5257801"/>
            <a:ext cx="5410200" cy="1382713"/>
          </a:xfrm>
          <a:prstGeom prst="rect">
            <a:avLst/>
          </a:prstGeom>
          <a:noFill/>
          <a:ln w="9525">
            <a:solidFill>
              <a:schemeClr val="tx1"/>
            </a:solidFill>
            <a:miter lim="800000"/>
            <a:headEnd/>
            <a:tailEnd/>
          </a:ln>
          <a:effectLst/>
        </p:spPr>
        <p:txBody>
          <a:bodyPr>
            <a:spAutoFit/>
          </a:bodyPr>
          <a:lstStyle/>
          <a:p>
            <a:pPr algn="ctr">
              <a:spcBef>
                <a:spcPct val="50000"/>
              </a:spcBef>
            </a:pPr>
            <a:r>
              <a:rPr lang="en-US" sz="2800" dirty="0"/>
              <a:t>Disrupts naturally organizing effect of emotion and information from emotion</a:t>
            </a:r>
          </a:p>
        </p:txBody>
      </p:sp>
      <p:sp>
        <p:nvSpPr>
          <p:cNvPr id="199689" name="AutoShape 9"/>
          <p:cNvSpPr>
            <a:spLocks noChangeArrowheads="1"/>
          </p:cNvSpPr>
          <p:nvPr/>
        </p:nvSpPr>
        <p:spPr bwMode="auto">
          <a:xfrm>
            <a:off x="5257800" y="3505200"/>
            <a:ext cx="381000" cy="457200"/>
          </a:xfrm>
          <a:prstGeom prst="rightArrow">
            <a:avLst>
              <a:gd name="adj1" fmla="val 50000"/>
              <a:gd name="adj2" fmla="val 25000"/>
            </a:avLst>
          </a:prstGeom>
          <a:solidFill>
            <a:schemeClr val="tx2"/>
          </a:solidFill>
          <a:ln w="9525">
            <a:solidFill>
              <a:schemeClr val="tx1"/>
            </a:solidFill>
            <a:miter lim="800000"/>
            <a:headEnd/>
            <a:tailEnd/>
          </a:ln>
          <a:effectLst/>
        </p:spPr>
        <p:txBody>
          <a:bodyPr wrap="none" anchor="ctr"/>
          <a:lstStyle/>
          <a:p>
            <a:endParaRPr lang="en-US" dirty="0"/>
          </a:p>
        </p:txBody>
      </p:sp>
      <p:sp>
        <p:nvSpPr>
          <p:cNvPr id="199690" name="AutoShape 10"/>
          <p:cNvSpPr>
            <a:spLocks noChangeArrowheads="1"/>
          </p:cNvSpPr>
          <p:nvPr/>
        </p:nvSpPr>
        <p:spPr bwMode="auto">
          <a:xfrm rot="5400000">
            <a:off x="7396957" y="4490244"/>
            <a:ext cx="447675" cy="611188"/>
          </a:xfrm>
          <a:prstGeom prst="rightArrow">
            <a:avLst>
              <a:gd name="adj1" fmla="val 50000"/>
              <a:gd name="adj2" fmla="val 25000"/>
            </a:avLst>
          </a:prstGeom>
          <a:solidFill>
            <a:schemeClr val="tx2"/>
          </a:solidFill>
          <a:ln w="9525">
            <a:solidFill>
              <a:schemeClr val="tx1"/>
            </a:solidFill>
            <a:miter lim="800000"/>
            <a:headEnd/>
            <a:tailEnd/>
          </a:ln>
          <a:effectLst/>
        </p:spPr>
        <p:txBody>
          <a:bodyPr wrap="none" anchor="ctr"/>
          <a:lstStyle/>
          <a:p>
            <a:endParaRPr lang="en-US" dirty="0"/>
          </a:p>
        </p:txBody>
      </p:sp>
      <p:sp>
        <p:nvSpPr>
          <p:cNvPr id="10" name="PPTShape_0"/>
          <p:cNvSpPr txBox="1">
            <a:spLocks noChangeArrowheads="1"/>
          </p:cNvSpPr>
          <p:nvPr/>
        </p:nvSpPr>
        <p:spPr bwMode="auto">
          <a:xfrm>
            <a:off x="6553200" y="1524000"/>
            <a:ext cx="2133600" cy="2646878"/>
          </a:xfrm>
          <a:prstGeom prst="rect">
            <a:avLst/>
          </a:prstGeom>
          <a:noFill/>
          <a:ln w="9525">
            <a:solidFill>
              <a:schemeClr val="tx1"/>
            </a:solidFill>
            <a:miter lim="800000"/>
            <a:headEnd/>
            <a:tailEnd/>
          </a:ln>
          <a:effectLst/>
        </p:spPr>
        <p:txBody>
          <a:bodyPr>
            <a:spAutoFit/>
          </a:bodyPr>
          <a:lstStyle/>
          <a:p>
            <a:pPr algn="ctr">
              <a:spcBef>
                <a:spcPct val="50000"/>
              </a:spcBef>
            </a:pPr>
            <a:r>
              <a:rPr lang="en-US" sz="2800" dirty="0"/>
              <a:t>Expression elicits other’s</a:t>
            </a:r>
          </a:p>
          <a:p>
            <a:pPr algn="ctr">
              <a:spcBef>
                <a:spcPct val="50000"/>
              </a:spcBef>
            </a:pPr>
            <a:r>
              <a:rPr lang="en-US" sz="2000" dirty="0"/>
              <a:t>Discomfort, withdrawal, attack, incomprehension etc., etc., etc.</a:t>
            </a:r>
          </a:p>
        </p:txBody>
      </p:sp>
    </p:spTree>
    <p:custDataLst>
      <p:tags r:id="rId1"/>
    </p:custDataLst>
    <p:extLst>
      <p:ext uri="{BB962C8B-B14F-4D97-AF65-F5344CB8AC3E}">
        <p14:creationId xmlns:p14="http://schemas.microsoft.com/office/powerpoint/2010/main" xmlns="" val="3171538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969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9968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1" nodeType="clickEffect">
                                  <p:stCondLst>
                                    <p:cond delay="0"/>
                                  </p:stCondLst>
                                  <p:childTnLst>
                                    <p:set>
                                      <p:cBhvr>
                                        <p:cTn id="16" dur="1" fill="hold">
                                          <p:stCondLst>
                                            <p:cond delay="0"/>
                                          </p:stCondLst>
                                        </p:cTn>
                                        <p:tgtEl>
                                          <p:spTgt spid="10"/>
                                        </p:tgtEl>
                                        <p:attrNameLst>
                                          <p:attrName>style.visibility</p:attrName>
                                        </p:attrNameLst>
                                      </p:cBhvr>
                                      <p:to>
                                        <p:strVal val="hidden"/>
                                      </p:to>
                                    </p:set>
                                  </p:childTnLst>
                                </p:cTn>
                              </p:par>
                              <p:par>
                                <p:cTn id="17" presetID="1" presetClass="entr" presetSubtype="0" fill="hold" grpId="0" nodeType="withEffect">
                                  <p:stCondLst>
                                    <p:cond delay="0"/>
                                  </p:stCondLst>
                                  <p:childTnLst>
                                    <p:set>
                                      <p:cBhvr>
                                        <p:cTn id="18" dur="1" fill="hold">
                                          <p:stCondLst>
                                            <p:cond delay="0"/>
                                          </p:stCondLst>
                                        </p:cTn>
                                        <p:tgtEl>
                                          <p:spTgt spid="1996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9682" grpId="0"/>
      <p:bldP spid="199688" grpId="0" animBg="1"/>
      <p:bldP spid="199690" grpId="0" animBg="1"/>
      <p:bldP spid="10" grpId="0" animBg="1"/>
      <p:bldP spid="10" grpId="1"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p:cNvSpPr/>
          <p:nvPr/>
        </p:nvSpPr>
        <p:spPr>
          <a:xfrm>
            <a:off x="1524000" y="1600200"/>
            <a:ext cx="9144000" cy="5257800"/>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p:cNvSpPr/>
          <p:nvPr/>
        </p:nvSpPr>
        <p:spPr>
          <a:xfrm>
            <a:off x="1524000" y="1600200"/>
            <a:ext cx="9144000" cy="5257800"/>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4" name="Group 23"/>
          <p:cNvGrpSpPr/>
          <p:nvPr>
            <p:custDataLst>
              <p:tags r:id="rId2"/>
            </p:custDataLst>
          </p:nvPr>
        </p:nvGrpSpPr>
        <p:grpSpPr>
          <a:xfrm>
            <a:off x="1676400" y="304801"/>
            <a:ext cx="8915400" cy="954107"/>
            <a:chOff x="152400" y="1962150"/>
            <a:chExt cx="8915400" cy="954107"/>
          </a:xfrm>
        </p:grpSpPr>
        <p:cxnSp>
          <p:nvCxnSpPr>
            <p:cNvPr id="5" name="Straight Connector 4"/>
            <p:cNvCxnSpPr/>
            <p:nvPr/>
          </p:nvCxnSpPr>
          <p:spPr>
            <a:xfrm>
              <a:off x="2057400" y="2360612"/>
              <a:ext cx="5257800" cy="1588"/>
            </a:xfrm>
            <a:prstGeom prst="line">
              <a:avLst/>
            </a:prstGeom>
            <a:ln w="50800" cap="rnd">
              <a:solidFill>
                <a:schemeClr val="bg1">
                  <a:lumMod val="65000"/>
                </a:schemeClr>
              </a:solidFill>
              <a:headEnd type="oval"/>
              <a:tailEnd type="oval"/>
            </a:ln>
          </p:spPr>
          <p:style>
            <a:lnRef idx="1">
              <a:schemeClr val="accent1"/>
            </a:lnRef>
            <a:fillRef idx="0">
              <a:schemeClr val="accent1"/>
            </a:fillRef>
            <a:effectRef idx="0">
              <a:schemeClr val="accent1"/>
            </a:effectRef>
            <a:fontRef idx="minor">
              <a:schemeClr val="tx1"/>
            </a:fontRef>
          </p:style>
        </p:cxnSp>
        <p:grpSp>
          <p:nvGrpSpPr>
            <p:cNvPr id="9" name="Group 8"/>
            <p:cNvGrpSpPr/>
            <p:nvPr/>
          </p:nvGrpSpPr>
          <p:grpSpPr>
            <a:xfrm>
              <a:off x="152400" y="1962150"/>
              <a:ext cx="8915400" cy="954107"/>
              <a:chOff x="152400" y="2019300"/>
              <a:chExt cx="8915400" cy="954107"/>
            </a:xfrm>
          </p:grpSpPr>
          <p:sp>
            <p:nvSpPr>
              <p:cNvPr id="7" name="TextBox 6"/>
              <p:cNvSpPr txBox="1"/>
              <p:nvPr/>
            </p:nvSpPr>
            <p:spPr>
              <a:xfrm>
                <a:off x="152400" y="2019300"/>
                <a:ext cx="2057400" cy="954107"/>
              </a:xfrm>
              <a:prstGeom prst="rect">
                <a:avLst/>
              </a:prstGeom>
              <a:noFill/>
            </p:spPr>
            <p:txBody>
              <a:bodyPr wrap="square" rtlCol="0">
                <a:spAutoFit/>
              </a:bodyPr>
              <a:lstStyle/>
              <a:p>
                <a:pPr algn="ctr"/>
                <a:r>
                  <a:rPr lang="en-US" sz="2800" dirty="0">
                    <a:solidFill>
                      <a:schemeClr val="tx1">
                        <a:lumMod val="65000"/>
                        <a:lumOff val="35000"/>
                      </a:schemeClr>
                    </a:solidFill>
                  </a:rPr>
                  <a:t>whiff of </a:t>
                </a:r>
              </a:p>
              <a:p>
                <a:pPr algn="ctr"/>
                <a:r>
                  <a:rPr lang="en-US" sz="2800" dirty="0">
                    <a:solidFill>
                      <a:schemeClr val="tx1">
                        <a:lumMod val="65000"/>
                        <a:lumOff val="35000"/>
                      </a:schemeClr>
                    </a:solidFill>
                  </a:rPr>
                  <a:t>not enough</a:t>
                </a:r>
              </a:p>
            </p:txBody>
          </p:sp>
          <p:sp>
            <p:nvSpPr>
              <p:cNvPr id="8" name="TextBox 7"/>
              <p:cNvSpPr txBox="1"/>
              <p:nvPr/>
            </p:nvSpPr>
            <p:spPr>
              <a:xfrm>
                <a:off x="7010400" y="2019300"/>
                <a:ext cx="2057400" cy="954107"/>
              </a:xfrm>
              <a:prstGeom prst="rect">
                <a:avLst/>
              </a:prstGeom>
              <a:noFill/>
            </p:spPr>
            <p:txBody>
              <a:bodyPr wrap="square" rtlCol="0">
                <a:spAutoFit/>
              </a:bodyPr>
              <a:lstStyle/>
              <a:p>
                <a:pPr algn="ctr"/>
                <a:r>
                  <a:rPr lang="en-US" sz="2800" dirty="0">
                    <a:solidFill>
                      <a:schemeClr val="tx1">
                        <a:lumMod val="65000"/>
                        <a:lumOff val="35000"/>
                      </a:schemeClr>
                    </a:solidFill>
                  </a:rPr>
                  <a:t>mental anguish</a:t>
                </a:r>
              </a:p>
            </p:txBody>
          </p:sp>
        </p:grpSp>
      </p:grpSp>
      <p:sp>
        <p:nvSpPr>
          <p:cNvPr id="13" name="TextBox 12"/>
          <p:cNvSpPr txBox="1"/>
          <p:nvPr/>
        </p:nvSpPr>
        <p:spPr>
          <a:xfrm>
            <a:off x="1524000" y="2057400"/>
            <a:ext cx="4343400" cy="1077218"/>
          </a:xfrm>
          <a:prstGeom prst="rect">
            <a:avLst/>
          </a:prstGeom>
          <a:noFill/>
          <a:ln>
            <a:noFill/>
          </a:ln>
        </p:spPr>
        <p:txBody>
          <a:bodyPr wrap="square" rtlCol="0">
            <a:spAutoFit/>
          </a:bodyPr>
          <a:lstStyle/>
          <a:p>
            <a:pPr algn="ctr"/>
            <a:r>
              <a:rPr lang="en-US" sz="3200" dirty="0">
                <a:solidFill>
                  <a:schemeClr val="tx1">
                    <a:lumMod val="85000"/>
                    <a:lumOff val="15000"/>
                  </a:schemeClr>
                </a:solidFill>
              </a:rPr>
              <a:t>when what we touch, see, hear, contact</a:t>
            </a:r>
          </a:p>
        </p:txBody>
      </p:sp>
      <p:sp>
        <p:nvSpPr>
          <p:cNvPr id="15" name="TextBox 14"/>
          <p:cNvSpPr txBox="1"/>
          <p:nvPr/>
        </p:nvSpPr>
        <p:spPr>
          <a:xfrm>
            <a:off x="6477000" y="3459540"/>
            <a:ext cx="3581400" cy="1569660"/>
          </a:xfrm>
          <a:prstGeom prst="rect">
            <a:avLst/>
          </a:prstGeom>
          <a:solidFill>
            <a:schemeClr val="bg1"/>
          </a:solidFill>
          <a:ln>
            <a:noFill/>
          </a:ln>
          <a:effectLst>
            <a:glow rad="228600">
              <a:schemeClr val="accent2">
                <a:satMod val="175000"/>
                <a:alpha val="40000"/>
              </a:schemeClr>
            </a:glow>
          </a:effectLst>
        </p:spPr>
        <p:txBody>
          <a:bodyPr wrap="square" rtlCol="0">
            <a:spAutoFit/>
          </a:bodyPr>
          <a:lstStyle/>
          <a:p>
            <a:pPr algn="ctr"/>
            <a:r>
              <a:rPr lang="en-US" sz="3200" dirty="0">
                <a:solidFill>
                  <a:schemeClr val="tx1">
                    <a:lumMod val="85000"/>
                    <a:lumOff val="15000"/>
                  </a:schemeClr>
                </a:solidFill>
              </a:rPr>
              <a:t>habits of:</a:t>
            </a:r>
          </a:p>
          <a:p>
            <a:pPr algn="ctr"/>
            <a:r>
              <a:rPr lang="en-US" sz="3200" dirty="0">
                <a:solidFill>
                  <a:schemeClr val="tx1">
                    <a:lumMod val="85000"/>
                    <a:lumOff val="15000"/>
                  </a:schemeClr>
                </a:solidFill>
              </a:rPr>
              <a:t>aversion/craving</a:t>
            </a:r>
          </a:p>
          <a:p>
            <a:pPr algn="ctr"/>
            <a:r>
              <a:rPr lang="en-US" sz="3200" dirty="0">
                <a:solidFill>
                  <a:schemeClr val="tx1">
                    <a:lumMod val="85000"/>
                    <a:lumOff val="15000"/>
                  </a:schemeClr>
                </a:solidFill>
              </a:rPr>
              <a:t>fix it so feel better</a:t>
            </a:r>
          </a:p>
        </p:txBody>
      </p:sp>
      <p:cxnSp>
        <p:nvCxnSpPr>
          <p:cNvPr id="17" name="Straight Connector 16"/>
          <p:cNvCxnSpPr/>
          <p:nvPr/>
        </p:nvCxnSpPr>
        <p:spPr>
          <a:xfrm rot="5400000">
            <a:off x="4533900" y="4076702"/>
            <a:ext cx="3124202" cy="1"/>
          </a:xfrm>
          <a:prstGeom prst="line">
            <a:avLst/>
          </a:prstGeom>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1790700" y="5562601"/>
            <a:ext cx="3810000" cy="584775"/>
          </a:xfrm>
          <a:prstGeom prst="rect">
            <a:avLst/>
          </a:prstGeom>
          <a:noFill/>
          <a:ln>
            <a:noFill/>
          </a:ln>
        </p:spPr>
        <p:txBody>
          <a:bodyPr wrap="square" rtlCol="0">
            <a:spAutoFit/>
          </a:bodyPr>
          <a:lstStyle/>
          <a:p>
            <a:pPr algn="ctr"/>
            <a:r>
              <a:rPr lang="en-US" sz="3200" dirty="0"/>
              <a:t>gives </a:t>
            </a:r>
            <a:r>
              <a:rPr lang="en-US" sz="3200" dirty="0">
                <a:solidFill>
                  <a:schemeClr val="tx1">
                    <a:lumMod val="85000"/>
                    <a:lumOff val="15000"/>
                  </a:schemeClr>
                </a:solidFill>
              </a:rPr>
              <a:t>rise</a:t>
            </a:r>
            <a:r>
              <a:rPr lang="en-US" sz="3200" dirty="0"/>
              <a:t> to pain</a:t>
            </a:r>
          </a:p>
        </p:txBody>
      </p:sp>
      <p:grpSp>
        <p:nvGrpSpPr>
          <p:cNvPr id="25" name="Group 24"/>
          <p:cNvGrpSpPr/>
          <p:nvPr>
            <p:custDataLst>
              <p:tags r:id="rId3"/>
            </p:custDataLst>
          </p:nvPr>
        </p:nvGrpSpPr>
        <p:grpSpPr>
          <a:xfrm>
            <a:off x="1790700" y="3276600"/>
            <a:ext cx="3810000" cy="2058194"/>
            <a:chOff x="266700" y="3276600"/>
            <a:chExt cx="3810000" cy="2058194"/>
          </a:xfrm>
        </p:grpSpPr>
        <p:grpSp>
          <p:nvGrpSpPr>
            <p:cNvPr id="23" name="Group 22"/>
            <p:cNvGrpSpPr/>
            <p:nvPr>
              <p:custDataLst>
                <p:tags r:id="rId4"/>
              </p:custDataLst>
            </p:nvPr>
          </p:nvGrpSpPr>
          <p:grpSpPr>
            <a:xfrm>
              <a:off x="266700" y="3276600"/>
              <a:ext cx="3810000" cy="2057400"/>
              <a:chOff x="914400" y="4191398"/>
              <a:chExt cx="3962400" cy="2667000"/>
            </a:xfrm>
            <a:solidFill>
              <a:schemeClr val="bg2">
                <a:lumMod val="50000"/>
              </a:schemeClr>
            </a:solidFill>
          </p:grpSpPr>
          <p:sp>
            <p:nvSpPr>
              <p:cNvPr id="18" name="Oval 17"/>
              <p:cNvSpPr/>
              <p:nvPr/>
            </p:nvSpPr>
            <p:spPr>
              <a:xfrm>
                <a:off x="914400" y="4191398"/>
                <a:ext cx="3962400" cy="2667000"/>
              </a:xfrm>
              <a:prstGeom prst="ellipse">
                <a:avLst/>
              </a:prstGeom>
              <a:ln>
                <a:no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endParaRPr lang="en-US" dirty="0">
                  <a:solidFill>
                    <a:schemeClr val="bg1"/>
                  </a:solidFill>
                </a:endParaRPr>
              </a:p>
            </p:txBody>
          </p:sp>
          <p:cxnSp>
            <p:nvCxnSpPr>
              <p:cNvPr id="20" name="Straight Connector 19"/>
              <p:cNvCxnSpPr/>
              <p:nvPr/>
            </p:nvCxnSpPr>
            <p:spPr>
              <a:xfrm rot="16200000" flipH="1">
                <a:off x="1562100" y="5524104"/>
                <a:ext cx="2667000" cy="1588"/>
              </a:xfrm>
              <a:prstGeom prst="line">
                <a:avLst/>
              </a:prstGeom>
              <a:grpFill/>
              <a:ln>
                <a:no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1219200" y="5047844"/>
                <a:ext cx="1524000" cy="1236805"/>
              </a:xfrm>
              <a:prstGeom prst="rect">
                <a:avLst/>
              </a:prstGeom>
              <a:noFill/>
              <a:ln>
                <a:noFill/>
              </a:ln>
            </p:spPr>
            <p:txBody>
              <a:bodyPr wrap="square" rtlCol="0">
                <a:spAutoFit/>
              </a:bodyPr>
              <a:lstStyle/>
              <a:p>
                <a:pPr algn="ctr"/>
                <a:r>
                  <a:rPr lang="en-US" sz="2800" dirty="0">
                    <a:solidFill>
                      <a:schemeClr val="tx1">
                        <a:lumMod val="65000"/>
                        <a:lumOff val="35000"/>
                      </a:schemeClr>
                    </a:solidFill>
                  </a:rPr>
                  <a:t>Outside skin</a:t>
                </a:r>
              </a:p>
            </p:txBody>
          </p:sp>
          <p:sp>
            <p:nvSpPr>
              <p:cNvPr id="22" name="TextBox 21"/>
              <p:cNvSpPr txBox="1"/>
              <p:nvPr/>
            </p:nvSpPr>
            <p:spPr>
              <a:xfrm>
                <a:off x="2971800" y="5047844"/>
                <a:ext cx="1524000" cy="1236805"/>
              </a:xfrm>
              <a:prstGeom prst="rect">
                <a:avLst/>
              </a:prstGeom>
              <a:noFill/>
              <a:ln>
                <a:noFill/>
              </a:ln>
            </p:spPr>
            <p:txBody>
              <a:bodyPr wrap="square" rtlCol="0">
                <a:spAutoFit/>
              </a:bodyPr>
              <a:lstStyle/>
              <a:p>
                <a:pPr algn="ctr"/>
                <a:r>
                  <a:rPr lang="en-US" sz="2800" dirty="0">
                    <a:solidFill>
                      <a:schemeClr val="tx1">
                        <a:lumMod val="65000"/>
                        <a:lumOff val="35000"/>
                      </a:schemeClr>
                    </a:solidFill>
                  </a:rPr>
                  <a:t>Inside skin</a:t>
                </a:r>
              </a:p>
            </p:txBody>
          </p:sp>
        </p:grpSp>
        <p:cxnSp>
          <p:nvCxnSpPr>
            <p:cNvPr id="30" name="Straight Connector 29"/>
            <p:cNvCxnSpPr>
              <a:stCxn id="18" idx="0"/>
              <a:endCxn id="18" idx="4"/>
            </p:cNvCxnSpPr>
            <p:nvPr/>
          </p:nvCxnSpPr>
          <p:spPr>
            <a:xfrm rot="16200000" flipH="1">
              <a:off x="1143000" y="4305300"/>
              <a:ext cx="2057400" cy="1588"/>
            </a:xfrm>
            <a:prstGeom prst="line">
              <a:avLst/>
            </a:prstGeom>
          </p:spPr>
          <p:style>
            <a:lnRef idx="1">
              <a:schemeClr val="accent1"/>
            </a:lnRef>
            <a:fillRef idx="0">
              <a:schemeClr val="accent1"/>
            </a:fillRef>
            <a:effectRef idx="0">
              <a:schemeClr val="accent1"/>
            </a:effectRef>
            <a:fontRef idx="minor">
              <a:schemeClr val="tx1"/>
            </a:fontRef>
          </p:style>
        </p:cxnSp>
      </p:grpSp>
      <p:sp>
        <p:nvSpPr>
          <p:cNvPr id="19" name="TextBox 18"/>
          <p:cNvSpPr txBox="1"/>
          <p:nvPr/>
        </p:nvSpPr>
        <p:spPr>
          <a:xfrm>
            <a:off x="6172200" y="5562601"/>
            <a:ext cx="3810000" cy="584775"/>
          </a:xfrm>
          <a:prstGeom prst="rect">
            <a:avLst/>
          </a:prstGeom>
          <a:noFill/>
          <a:ln>
            <a:noFill/>
          </a:ln>
        </p:spPr>
        <p:txBody>
          <a:bodyPr wrap="square" rtlCol="0">
            <a:spAutoFit/>
          </a:bodyPr>
          <a:lstStyle/>
          <a:p>
            <a:pPr algn="ctr"/>
            <a:r>
              <a:rPr lang="en-US" sz="3200" dirty="0"/>
              <a:t>give </a:t>
            </a:r>
            <a:r>
              <a:rPr lang="en-US" sz="3200" dirty="0">
                <a:solidFill>
                  <a:schemeClr val="tx1">
                    <a:lumMod val="85000"/>
                    <a:lumOff val="15000"/>
                  </a:schemeClr>
                </a:solidFill>
              </a:rPr>
              <a:t>rise</a:t>
            </a:r>
            <a:r>
              <a:rPr lang="en-US" sz="3200" dirty="0"/>
              <a:t> to suffering</a:t>
            </a:r>
          </a:p>
        </p:txBody>
      </p:sp>
    </p:spTree>
    <p:custDataLst>
      <p:tags r:id="rId1"/>
    </p:custDataLst>
    <p:extLst>
      <p:ext uri="{BB962C8B-B14F-4D97-AF65-F5344CB8AC3E}">
        <p14:creationId xmlns:p14="http://schemas.microsoft.com/office/powerpoint/2010/main" xmlns="" val="1634416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8"/>
                                        </p:tgtEl>
                                        <p:attrNameLst>
                                          <p:attrName>style.visibility</p:attrName>
                                        </p:attrNameLst>
                                      </p:cBhvr>
                                      <p:to>
                                        <p:strVal val="visible"/>
                                      </p:to>
                                    </p:set>
                                    <p:animEffect transition="in" filter="fade">
                                      <p:cBhvr>
                                        <p:cTn id="27" dur="2000"/>
                                        <p:tgtEl>
                                          <p:spTgt spid="28"/>
                                        </p:tgtEl>
                                      </p:cBhvr>
                                    </p:animEffect>
                                  </p:childTnLst>
                                </p:cTn>
                              </p:par>
                              <p:par>
                                <p:cTn id="28" presetID="9" presetClass="exit" presetSubtype="0" fill="hold" grpId="0" nodeType="withEffect">
                                  <p:stCondLst>
                                    <p:cond delay="0"/>
                                  </p:stCondLst>
                                  <p:childTnLst>
                                    <p:animEffect transition="out" filter="dissolve">
                                      <p:cBhvr>
                                        <p:cTn id="29" dur="500"/>
                                        <p:tgtEl>
                                          <p:spTgt spid="27"/>
                                        </p:tgtEl>
                                      </p:cBhvr>
                                    </p:animEffect>
                                    <p:set>
                                      <p:cBhvr>
                                        <p:cTn id="30" dur="1" fill="hold">
                                          <p:stCondLst>
                                            <p:cond delay="499"/>
                                          </p:stCondLst>
                                        </p:cTn>
                                        <p:tgtEl>
                                          <p:spTgt spid="27"/>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0" presetClass="exit" presetSubtype="0" fill="hold" grpId="1" nodeType="clickEffect">
                                  <p:stCondLst>
                                    <p:cond delay="0"/>
                                  </p:stCondLst>
                                  <p:childTnLst>
                                    <p:animEffect transition="out" filter="fade">
                                      <p:cBhvr>
                                        <p:cTn id="34" dur="2000"/>
                                        <p:tgtEl>
                                          <p:spTgt spid="15"/>
                                        </p:tgtEl>
                                      </p:cBhvr>
                                    </p:animEffect>
                                    <p:set>
                                      <p:cBhvr>
                                        <p:cTn id="35" dur="1" fill="hold">
                                          <p:stCondLst>
                                            <p:cond delay="1999"/>
                                          </p:stCondLst>
                                        </p:cTn>
                                        <p:tgtEl>
                                          <p:spTgt spid="15"/>
                                        </p:tgtEl>
                                        <p:attrNameLst>
                                          <p:attrName>style.visibility</p:attrName>
                                        </p:attrNameLst>
                                      </p:cBhvr>
                                      <p:to>
                                        <p:strVal val="hidden"/>
                                      </p:to>
                                    </p:set>
                                  </p:childTnLst>
                                </p:cTn>
                              </p:par>
                              <p:par>
                                <p:cTn id="36" presetID="10" presetClass="exit" presetSubtype="0" fill="hold" grpId="1" nodeType="withEffect">
                                  <p:stCondLst>
                                    <p:cond delay="0"/>
                                  </p:stCondLst>
                                  <p:childTnLst>
                                    <p:animEffect transition="out" filter="fade">
                                      <p:cBhvr>
                                        <p:cTn id="37" dur="2000"/>
                                        <p:tgtEl>
                                          <p:spTgt spid="19"/>
                                        </p:tgtEl>
                                      </p:cBhvr>
                                    </p:animEffect>
                                    <p:set>
                                      <p:cBhvr>
                                        <p:cTn id="38" dur="1" fill="hold">
                                          <p:stCondLst>
                                            <p:cond delay="1999"/>
                                          </p:stCondLst>
                                        </p:cTn>
                                        <p:tgtEl>
                                          <p:spTgt spid="1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7" grpId="0" animBg="1"/>
      <p:bldP spid="13" grpId="0"/>
      <p:bldP spid="15" grpId="0" animBg="1"/>
      <p:bldP spid="15" grpId="1" animBg="1"/>
      <p:bldP spid="26" grpId="0"/>
      <p:bldP spid="19" grpId="0"/>
      <p:bldP spid="19" grpId="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p:txBody>
          <a:bodyPr/>
          <a:lstStyle/>
          <a:p>
            <a:r>
              <a:rPr lang="en-US" dirty="0"/>
              <a:t>Over time, we learn…</a:t>
            </a:r>
          </a:p>
        </p:txBody>
      </p:sp>
      <p:sp>
        <p:nvSpPr>
          <p:cNvPr id="199683" name="Text Box 3"/>
          <p:cNvSpPr txBox="1">
            <a:spLocks noChangeArrowheads="1"/>
          </p:cNvSpPr>
          <p:nvPr/>
        </p:nvSpPr>
        <p:spPr bwMode="auto">
          <a:xfrm>
            <a:off x="1752600" y="3429001"/>
            <a:ext cx="1752600" cy="1196975"/>
          </a:xfrm>
          <a:prstGeom prst="rect">
            <a:avLst/>
          </a:prstGeom>
          <a:noFill/>
          <a:ln w="9525">
            <a:solidFill>
              <a:schemeClr val="tx1"/>
            </a:solidFill>
            <a:miter lim="800000"/>
            <a:headEnd/>
            <a:tailEnd/>
          </a:ln>
          <a:effectLst/>
        </p:spPr>
        <p:txBody>
          <a:bodyPr>
            <a:spAutoFit/>
          </a:bodyPr>
          <a:lstStyle/>
          <a:p>
            <a:pPr>
              <a:spcBef>
                <a:spcPct val="50000"/>
              </a:spcBef>
            </a:pPr>
            <a:r>
              <a:rPr lang="en-US" sz="2400" dirty="0"/>
              <a:t>Monitoring…attending…CHANGE</a:t>
            </a:r>
          </a:p>
        </p:txBody>
      </p:sp>
      <p:sp>
        <p:nvSpPr>
          <p:cNvPr id="199684" name="Text Box 4"/>
          <p:cNvSpPr txBox="1">
            <a:spLocks noChangeArrowheads="1"/>
          </p:cNvSpPr>
          <p:nvPr/>
        </p:nvSpPr>
        <p:spPr bwMode="auto">
          <a:xfrm>
            <a:off x="3733800" y="3159126"/>
            <a:ext cx="1524000" cy="955675"/>
          </a:xfrm>
          <a:prstGeom prst="rect">
            <a:avLst/>
          </a:prstGeom>
          <a:noFill/>
          <a:ln w="9525">
            <a:solidFill>
              <a:schemeClr val="tx1"/>
            </a:solidFill>
            <a:miter lim="800000"/>
            <a:headEnd/>
            <a:tailEnd/>
          </a:ln>
          <a:effectLst/>
        </p:spPr>
        <p:txBody>
          <a:bodyPr>
            <a:spAutoFit/>
          </a:bodyPr>
          <a:lstStyle/>
          <a:p>
            <a:pPr algn="ctr">
              <a:spcBef>
                <a:spcPct val="50000"/>
              </a:spcBef>
            </a:pPr>
            <a:r>
              <a:rPr lang="en-US" sz="2800" dirty="0"/>
              <a:t>Emotion fires</a:t>
            </a:r>
          </a:p>
        </p:txBody>
      </p:sp>
      <p:sp>
        <p:nvSpPr>
          <p:cNvPr id="199685" name="Text Box 5"/>
          <p:cNvSpPr txBox="1">
            <a:spLocks noChangeArrowheads="1"/>
          </p:cNvSpPr>
          <p:nvPr/>
        </p:nvSpPr>
        <p:spPr bwMode="auto">
          <a:xfrm>
            <a:off x="1600200" y="1905001"/>
            <a:ext cx="2514600" cy="1200329"/>
          </a:xfrm>
          <a:prstGeom prst="rect">
            <a:avLst/>
          </a:prstGeom>
          <a:noFill/>
          <a:ln w="9525">
            <a:solidFill>
              <a:schemeClr val="tx1"/>
            </a:solidFill>
            <a:miter lim="800000"/>
            <a:headEnd/>
            <a:tailEnd/>
          </a:ln>
          <a:effectLst/>
        </p:spPr>
        <p:txBody>
          <a:bodyPr wrap="square">
            <a:spAutoFit/>
          </a:bodyPr>
          <a:lstStyle/>
          <a:p>
            <a:pPr algn="ctr">
              <a:spcBef>
                <a:spcPct val="50000"/>
              </a:spcBef>
            </a:pPr>
            <a:r>
              <a:rPr lang="en-US" sz="2400" b="1" dirty="0"/>
              <a:t>Anxious anticipation of  invalidation</a:t>
            </a:r>
            <a:endParaRPr lang="en-US" b="1" dirty="0"/>
          </a:p>
        </p:txBody>
      </p:sp>
      <p:sp>
        <p:nvSpPr>
          <p:cNvPr id="199686" name="Text Box 6"/>
          <p:cNvSpPr txBox="1">
            <a:spLocks noChangeArrowheads="1"/>
          </p:cNvSpPr>
          <p:nvPr/>
        </p:nvSpPr>
        <p:spPr bwMode="auto">
          <a:xfrm>
            <a:off x="5486400" y="1831976"/>
            <a:ext cx="4846959" cy="2663825"/>
          </a:xfrm>
          <a:prstGeom prst="rect">
            <a:avLst/>
          </a:prstGeom>
          <a:noFill/>
          <a:ln w="9525">
            <a:solidFill>
              <a:schemeClr val="tx1"/>
            </a:solidFill>
            <a:miter lim="800000"/>
            <a:headEnd/>
            <a:tailEnd/>
          </a:ln>
          <a:effectLst/>
        </p:spPr>
        <p:txBody>
          <a:bodyPr wrap="square">
            <a:spAutoFit/>
          </a:bodyPr>
          <a:lstStyle/>
          <a:p>
            <a:pPr algn="ctr">
              <a:spcBef>
                <a:spcPct val="50000"/>
              </a:spcBef>
            </a:pPr>
            <a:r>
              <a:rPr lang="en-US" sz="2800" b="1" dirty="0"/>
              <a:t>Interrupt self and/or self-invalidate experience or expression (e.g., blunt, postpone, mute, mask, avoid, numb, secondary emotion, etc.)</a:t>
            </a:r>
          </a:p>
        </p:txBody>
      </p:sp>
      <p:sp>
        <p:nvSpPr>
          <p:cNvPr id="199688" name="Text Box 8"/>
          <p:cNvSpPr txBox="1">
            <a:spLocks noChangeArrowheads="1"/>
          </p:cNvSpPr>
          <p:nvPr/>
        </p:nvSpPr>
        <p:spPr bwMode="auto">
          <a:xfrm>
            <a:off x="4334095" y="5257801"/>
            <a:ext cx="6118093" cy="954107"/>
          </a:xfrm>
          <a:prstGeom prst="rect">
            <a:avLst/>
          </a:prstGeom>
          <a:noFill/>
          <a:ln w="9525">
            <a:solidFill>
              <a:schemeClr val="tx1"/>
            </a:solidFill>
            <a:miter lim="800000"/>
            <a:headEnd/>
            <a:tailEnd/>
          </a:ln>
          <a:effectLst/>
        </p:spPr>
        <p:txBody>
          <a:bodyPr wrap="square">
            <a:spAutoFit/>
          </a:bodyPr>
          <a:lstStyle/>
          <a:p>
            <a:pPr algn="ctr">
              <a:spcBef>
                <a:spcPct val="50000"/>
              </a:spcBef>
            </a:pPr>
            <a:r>
              <a:rPr lang="en-US" sz="2800" dirty="0"/>
              <a:t>Disrupts naturally organizing effect of emotion and information from emotion</a:t>
            </a:r>
          </a:p>
        </p:txBody>
      </p:sp>
      <p:sp>
        <p:nvSpPr>
          <p:cNvPr id="199689" name="AutoShape 9"/>
          <p:cNvSpPr>
            <a:spLocks noChangeArrowheads="1"/>
          </p:cNvSpPr>
          <p:nvPr/>
        </p:nvSpPr>
        <p:spPr bwMode="auto">
          <a:xfrm>
            <a:off x="5257800" y="3505200"/>
            <a:ext cx="381000" cy="457200"/>
          </a:xfrm>
          <a:prstGeom prst="rightArrow">
            <a:avLst>
              <a:gd name="adj1" fmla="val 50000"/>
              <a:gd name="adj2" fmla="val 25000"/>
            </a:avLst>
          </a:prstGeom>
          <a:solidFill>
            <a:schemeClr val="tx2"/>
          </a:solidFill>
          <a:ln w="9525">
            <a:solidFill>
              <a:schemeClr val="tx1"/>
            </a:solidFill>
            <a:miter lim="800000"/>
            <a:headEnd/>
            <a:tailEnd/>
          </a:ln>
          <a:effectLst/>
        </p:spPr>
        <p:txBody>
          <a:bodyPr wrap="none" anchor="ctr"/>
          <a:lstStyle/>
          <a:p>
            <a:endParaRPr lang="en-US" dirty="0"/>
          </a:p>
        </p:txBody>
      </p:sp>
      <p:sp>
        <p:nvSpPr>
          <p:cNvPr id="199690" name="AutoShape 10"/>
          <p:cNvSpPr>
            <a:spLocks noChangeArrowheads="1"/>
          </p:cNvSpPr>
          <p:nvPr/>
        </p:nvSpPr>
        <p:spPr bwMode="auto">
          <a:xfrm rot="5400000">
            <a:off x="7396957" y="4490244"/>
            <a:ext cx="447675" cy="611188"/>
          </a:xfrm>
          <a:prstGeom prst="rightArrow">
            <a:avLst>
              <a:gd name="adj1" fmla="val 50000"/>
              <a:gd name="adj2" fmla="val 25000"/>
            </a:avLst>
          </a:prstGeom>
          <a:solidFill>
            <a:schemeClr val="tx2"/>
          </a:solidFill>
          <a:ln w="9525">
            <a:solidFill>
              <a:schemeClr val="tx1"/>
            </a:solidFill>
            <a:miter lim="800000"/>
            <a:headEnd/>
            <a:tailEnd/>
          </a:ln>
          <a:effectLst/>
        </p:spPr>
        <p:txBody>
          <a:bodyPr wrap="none" anchor="ctr"/>
          <a:lstStyle/>
          <a:p>
            <a:endParaRPr lang="en-US" dirty="0"/>
          </a:p>
        </p:txBody>
      </p:sp>
      <p:sp>
        <p:nvSpPr>
          <p:cNvPr id="10" name="Text Box 4"/>
          <p:cNvSpPr txBox="1">
            <a:spLocks noChangeArrowheads="1"/>
          </p:cNvSpPr>
          <p:nvPr/>
        </p:nvSpPr>
        <p:spPr bwMode="auto">
          <a:xfrm>
            <a:off x="4321307" y="4151293"/>
            <a:ext cx="2308093" cy="954107"/>
          </a:xfrm>
          <a:prstGeom prst="rect">
            <a:avLst/>
          </a:prstGeom>
          <a:solidFill>
            <a:schemeClr val="bg1"/>
          </a:solidFill>
          <a:ln w="9525">
            <a:solidFill>
              <a:schemeClr val="tx1"/>
            </a:solidFill>
            <a:miter lim="800000"/>
            <a:headEnd/>
            <a:tailEnd/>
          </a:ln>
          <a:effectLst/>
        </p:spPr>
        <p:txBody>
          <a:bodyPr wrap="square">
            <a:spAutoFit/>
          </a:bodyPr>
          <a:lstStyle/>
          <a:p>
            <a:pPr algn="ctr">
              <a:spcBef>
                <a:spcPct val="50000"/>
              </a:spcBef>
            </a:pPr>
            <a:r>
              <a:rPr lang="en-US" sz="2800" dirty="0" smtClean="0"/>
              <a:t>Secondary Emotion </a:t>
            </a:r>
            <a:r>
              <a:rPr lang="en-US" sz="2800" dirty="0"/>
              <a:t>fires</a:t>
            </a:r>
          </a:p>
        </p:txBody>
      </p:sp>
    </p:spTree>
    <p:custDataLst>
      <p:tags r:id="rId1"/>
    </p:custDataLst>
    <p:extLst>
      <p:ext uri="{BB962C8B-B14F-4D97-AF65-F5344CB8AC3E}">
        <p14:creationId xmlns:p14="http://schemas.microsoft.com/office/powerpoint/2010/main" xmlns="" val="2118241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9969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968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9968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99686"/>
                                        </p:tgtEl>
                                        <p:attrNameLst>
                                          <p:attrName>style.visibility</p:attrName>
                                        </p:attrNameLst>
                                      </p:cBhvr>
                                      <p:to>
                                        <p:strVal val="visible"/>
                                      </p:to>
                                    </p:set>
                                    <p:animEffect transition="in" filter="fade">
                                      <p:cBhvr>
                                        <p:cTn id="17" dur="500"/>
                                        <p:tgtEl>
                                          <p:spTgt spid="199686"/>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996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9682" grpId="0"/>
      <p:bldP spid="199685" grpId="0" animBg="1"/>
      <p:bldP spid="199686" grpId="0" animBg="1"/>
      <p:bldP spid="199688" grpId="0" animBg="1"/>
      <p:bldP spid="199690" grpId="0" animBg="1"/>
      <p:bldP spid="10"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830150"/>
          </a:xfrm>
          <a:solidFill>
            <a:srgbClr val="C00000"/>
          </a:solidFill>
        </p:spPr>
        <p:txBody>
          <a:bodyPr>
            <a:normAutofit/>
          </a:bodyPr>
          <a:lstStyle/>
          <a:p>
            <a:r>
              <a:rPr lang="en-US" sz="3100" b="1" dirty="0" smtClean="0">
                <a:solidFill>
                  <a:schemeClr val="bg1"/>
                </a:solidFill>
              </a:rPr>
              <a:t>Chain Analysis (aka functional analysis)</a:t>
            </a:r>
            <a:endParaRPr lang="en-US" b="1" dirty="0">
              <a:solidFill>
                <a:schemeClr val="bg1"/>
              </a:solidFill>
            </a:endParaRPr>
          </a:p>
        </p:txBody>
      </p:sp>
      <p:grpSp>
        <p:nvGrpSpPr>
          <p:cNvPr id="4" name="Group 24"/>
          <p:cNvGrpSpPr>
            <a:grpSpLocks/>
          </p:cNvGrpSpPr>
          <p:nvPr/>
        </p:nvGrpSpPr>
        <p:grpSpPr bwMode="auto">
          <a:xfrm>
            <a:off x="213701" y="1192748"/>
            <a:ext cx="8534400" cy="2576513"/>
            <a:chOff x="240" y="1488"/>
            <a:chExt cx="5376" cy="1623"/>
          </a:xfrm>
        </p:grpSpPr>
        <p:grpSp>
          <p:nvGrpSpPr>
            <p:cNvPr id="5" name="Group 4"/>
            <p:cNvGrpSpPr>
              <a:grpSpLocks/>
            </p:cNvGrpSpPr>
            <p:nvPr/>
          </p:nvGrpSpPr>
          <p:grpSpPr bwMode="auto">
            <a:xfrm>
              <a:off x="3312" y="1488"/>
              <a:ext cx="1536" cy="1440"/>
              <a:chOff x="3312" y="1488"/>
              <a:chExt cx="1536" cy="1440"/>
            </a:xfrm>
          </p:grpSpPr>
          <p:sp>
            <p:nvSpPr>
              <p:cNvPr id="20" name="Oval 5"/>
              <p:cNvSpPr>
                <a:spLocks noChangeArrowheads="1"/>
              </p:cNvSpPr>
              <p:nvPr/>
            </p:nvSpPr>
            <p:spPr bwMode="auto">
              <a:xfrm>
                <a:off x="3312" y="1488"/>
                <a:ext cx="1536" cy="1440"/>
              </a:xfrm>
              <a:prstGeom prst="ellipse">
                <a:avLst/>
              </a:prstGeom>
              <a:noFill/>
              <a:ln w="3175" cap="rnd">
                <a:solidFill>
                  <a:schemeClr val="tx1"/>
                </a:solidFill>
                <a:prstDash val="sysDot"/>
                <a:round/>
                <a:headEnd/>
                <a:tailEnd/>
              </a:ln>
              <a:effectLst/>
            </p:spPr>
            <p:txBody>
              <a:bodyPr wrap="none" anchor="ctr"/>
              <a:lstStyle/>
              <a:p>
                <a:pPr eaLnBrk="0" fontAlgn="base" hangingPunct="0">
                  <a:spcBef>
                    <a:spcPct val="0"/>
                  </a:spcBef>
                  <a:spcAft>
                    <a:spcPct val="0"/>
                  </a:spcAft>
                </a:pPr>
                <a:endParaRPr lang="en-US" dirty="0">
                  <a:solidFill>
                    <a:schemeClr val="bg1">
                      <a:lumMod val="65000"/>
                    </a:schemeClr>
                  </a:solidFill>
                  <a:latin typeface="Tahoma" pitchFamily="34" charset="0"/>
                </a:endParaRPr>
              </a:p>
            </p:txBody>
          </p:sp>
          <p:sp>
            <p:nvSpPr>
              <p:cNvPr id="21" name="Oval 6"/>
              <p:cNvSpPr>
                <a:spLocks noChangeArrowheads="1"/>
              </p:cNvSpPr>
              <p:nvPr/>
            </p:nvSpPr>
            <p:spPr bwMode="auto">
              <a:xfrm>
                <a:off x="3648" y="1728"/>
                <a:ext cx="912" cy="912"/>
              </a:xfrm>
              <a:prstGeom prst="ellipse">
                <a:avLst/>
              </a:prstGeom>
              <a:noFill/>
              <a:ln w="3175" cap="rnd">
                <a:solidFill>
                  <a:schemeClr val="tx1"/>
                </a:solidFill>
                <a:prstDash val="sysDot"/>
                <a:round/>
                <a:headEnd/>
                <a:tailEnd/>
              </a:ln>
              <a:effectLst/>
            </p:spPr>
            <p:txBody>
              <a:bodyPr wrap="none" anchor="ctr"/>
              <a:lstStyle/>
              <a:p>
                <a:pPr eaLnBrk="0" fontAlgn="base" hangingPunct="0">
                  <a:spcBef>
                    <a:spcPct val="0"/>
                  </a:spcBef>
                  <a:spcAft>
                    <a:spcPct val="0"/>
                  </a:spcAft>
                </a:pPr>
                <a:endParaRPr lang="en-US" dirty="0">
                  <a:solidFill>
                    <a:schemeClr val="bg1">
                      <a:lumMod val="65000"/>
                    </a:schemeClr>
                  </a:solidFill>
                  <a:latin typeface="Tahoma" pitchFamily="34" charset="0"/>
                </a:endParaRPr>
              </a:p>
            </p:txBody>
          </p:sp>
          <p:sp>
            <p:nvSpPr>
              <p:cNvPr id="22" name="Oval 7"/>
              <p:cNvSpPr>
                <a:spLocks noChangeArrowheads="1"/>
              </p:cNvSpPr>
              <p:nvPr/>
            </p:nvSpPr>
            <p:spPr bwMode="auto">
              <a:xfrm>
                <a:off x="3792" y="1872"/>
                <a:ext cx="624" cy="624"/>
              </a:xfrm>
              <a:prstGeom prst="ellipse">
                <a:avLst/>
              </a:prstGeom>
              <a:noFill/>
              <a:ln w="3175" cap="rnd">
                <a:solidFill>
                  <a:schemeClr val="tx1"/>
                </a:solidFill>
                <a:prstDash val="sysDot"/>
                <a:round/>
                <a:headEnd/>
                <a:tailEnd/>
              </a:ln>
              <a:effectLst/>
            </p:spPr>
            <p:txBody>
              <a:bodyPr wrap="none" anchor="ctr"/>
              <a:lstStyle/>
              <a:p>
                <a:pPr eaLnBrk="0" fontAlgn="base" hangingPunct="0">
                  <a:spcBef>
                    <a:spcPct val="0"/>
                  </a:spcBef>
                  <a:spcAft>
                    <a:spcPct val="0"/>
                  </a:spcAft>
                </a:pPr>
                <a:endParaRPr lang="en-US" dirty="0">
                  <a:solidFill>
                    <a:schemeClr val="bg1">
                      <a:lumMod val="65000"/>
                    </a:schemeClr>
                  </a:solidFill>
                  <a:latin typeface="Tahoma" pitchFamily="34" charset="0"/>
                </a:endParaRPr>
              </a:p>
            </p:txBody>
          </p:sp>
          <p:sp>
            <p:nvSpPr>
              <p:cNvPr id="23" name="Oval 8"/>
              <p:cNvSpPr>
                <a:spLocks noChangeArrowheads="1"/>
              </p:cNvSpPr>
              <p:nvPr/>
            </p:nvSpPr>
            <p:spPr bwMode="auto">
              <a:xfrm>
                <a:off x="3888" y="1968"/>
                <a:ext cx="384" cy="384"/>
              </a:xfrm>
              <a:prstGeom prst="ellipse">
                <a:avLst/>
              </a:prstGeom>
              <a:noFill/>
              <a:ln w="28575">
                <a:solidFill>
                  <a:srgbClr val="FF0000"/>
                </a:solidFill>
                <a:round/>
                <a:headEnd/>
                <a:tailEnd/>
              </a:ln>
              <a:effectLst/>
            </p:spPr>
            <p:txBody>
              <a:bodyPr wrap="none" anchor="ctr"/>
              <a:lstStyle/>
              <a:p>
                <a:pPr eaLnBrk="0" fontAlgn="base" hangingPunct="0">
                  <a:spcBef>
                    <a:spcPct val="0"/>
                  </a:spcBef>
                  <a:spcAft>
                    <a:spcPct val="0"/>
                  </a:spcAft>
                </a:pPr>
                <a:endParaRPr lang="en-US" dirty="0">
                  <a:solidFill>
                    <a:schemeClr val="bg1">
                      <a:lumMod val="65000"/>
                    </a:schemeClr>
                  </a:solidFill>
                  <a:latin typeface="Tahoma" pitchFamily="34" charset="0"/>
                </a:endParaRPr>
              </a:p>
            </p:txBody>
          </p:sp>
          <p:sp>
            <p:nvSpPr>
              <p:cNvPr id="24" name="Line 9"/>
              <p:cNvSpPr>
                <a:spLocks noChangeShapeType="1"/>
              </p:cNvSpPr>
              <p:nvPr/>
            </p:nvSpPr>
            <p:spPr bwMode="auto">
              <a:xfrm>
                <a:off x="3840" y="2064"/>
                <a:ext cx="240" cy="48"/>
              </a:xfrm>
              <a:prstGeom prst="line">
                <a:avLst/>
              </a:prstGeom>
              <a:noFill/>
              <a:ln w="25400">
                <a:solidFill>
                  <a:srgbClr val="FF0000"/>
                </a:solidFill>
                <a:round/>
                <a:headEnd/>
                <a:tailEnd type="triangle" w="med" len="med"/>
              </a:ln>
              <a:effectLst/>
            </p:spPr>
            <p:txBody>
              <a:bodyPr/>
              <a:lstStyle/>
              <a:p>
                <a:pPr eaLnBrk="0" fontAlgn="base" hangingPunct="0">
                  <a:spcBef>
                    <a:spcPct val="0"/>
                  </a:spcBef>
                  <a:spcAft>
                    <a:spcPct val="0"/>
                  </a:spcAft>
                </a:pPr>
                <a:endParaRPr lang="en-US" dirty="0">
                  <a:solidFill>
                    <a:schemeClr val="bg1">
                      <a:lumMod val="65000"/>
                    </a:schemeClr>
                  </a:solidFill>
                  <a:latin typeface="Tahoma" pitchFamily="34" charset="0"/>
                </a:endParaRPr>
              </a:p>
            </p:txBody>
          </p:sp>
        </p:grpSp>
        <p:sp>
          <p:nvSpPr>
            <p:cNvPr id="6" name="Oval 10"/>
            <p:cNvSpPr>
              <a:spLocks noChangeArrowheads="1"/>
            </p:cNvSpPr>
            <p:nvPr/>
          </p:nvSpPr>
          <p:spPr bwMode="auto">
            <a:xfrm>
              <a:off x="1008" y="1872"/>
              <a:ext cx="528" cy="288"/>
            </a:xfrm>
            <a:prstGeom prst="ellipse">
              <a:avLst/>
            </a:prstGeom>
            <a:noFill/>
            <a:ln w="9525">
              <a:solidFill>
                <a:schemeClr val="tx1"/>
              </a:solidFill>
              <a:round/>
              <a:headEnd/>
              <a:tailEnd/>
            </a:ln>
            <a:effectLst/>
          </p:spPr>
          <p:txBody>
            <a:bodyPr wrap="none" anchor="ctr"/>
            <a:lstStyle/>
            <a:p>
              <a:pPr eaLnBrk="0" fontAlgn="base" hangingPunct="0">
                <a:spcBef>
                  <a:spcPct val="0"/>
                </a:spcBef>
                <a:spcAft>
                  <a:spcPct val="0"/>
                </a:spcAft>
              </a:pPr>
              <a:endParaRPr lang="en-US" dirty="0">
                <a:solidFill>
                  <a:schemeClr val="bg1">
                    <a:lumMod val="65000"/>
                  </a:schemeClr>
                </a:solidFill>
                <a:latin typeface="Tahoma" pitchFamily="34" charset="0"/>
              </a:endParaRPr>
            </a:p>
          </p:txBody>
        </p:sp>
        <p:sp>
          <p:nvSpPr>
            <p:cNvPr id="7" name="Oval 11"/>
            <p:cNvSpPr>
              <a:spLocks noChangeArrowheads="1"/>
            </p:cNvSpPr>
            <p:nvPr/>
          </p:nvSpPr>
          <p:spPr bwMode="auto">
            <a:xfrm>
              <a:off x="1488" y="1920"/>
              <a:ext cx="528" cy="288"/>
            </a:xfrm>
            <a:prstGeom prst="ellipse">
              <a:avLst/>
            </a:prstGeom>
            <a:noFill/>
            <a:ln w="9525">
              <a:solidFill>
                <a:schemeClr val="tx1"/>
              </a:solidFill>
              <a:round/>
              <a:headEnd/>
              <a:tailEnd/>
            </a:ln>
            <a:effectLst/>
          </p:spPr>
          <p:txBody>
            <a:bodyPr wrap="none" anchor="ctr"/>
            <a:lstStyle/>
            <a:p>
              <a:pPr eaLnBrk="0" fontAlgn="base" hangingPunct="0">
                <a:spcBef>
                  <a:spcPct val="0"/>
                </a:spcBef>
                <a:spcAft>
                  <a:spcPct val="0"/>
                </a:spcAft>
              </a:pPr>
              <a:endParaRPr lang="en-US" dirty="0">
                <a:solidFill>
                  <a:schemeClr val="bg1">
                    <a:lumMod val="65000"/>
                  </a:schemeClr>
                </a:solidFill>
                <a:latin typeface="Tahoma" pitchFamily="34" charset="0"/>
              </a:endParaRPr>
            </a:p>
          </p:txBody>
        </p:sp>
        <p:sp>
          <p:nvSpPr>
            <p:cNvPr id="8" name="Oval 12"/>
            <p:cNvSpPr>
              <a:spLocks noChangeArrowheads="1"/>
            </p:cNvSpPr>
            <p:nvPr/>
          </p:nvSpPr>
          <p:spPr bwMode="auto">
            <a:xfrm>
              <a:off x="1824" y="1920"/>
              <a:ext cx="528" cy="288"/>
            </a:xfrm>
            <a:prstGeom prst="ellipse">
              <a:avLst/>
            </a:prstGeom>
            <a:noFill/>
            <a:ln w="9525">
              <a:solidFill>
                <a:schemeClr val="tx1"/>
              </a:solidFill>
              <a:round/>
              <a:headEnd/>
              <a:tailEnd/>
            </a:ln>
            <a:effectLst/>
          </p:spPr>
          <p:txBody>
            <a:bodyPr wrap="none" anchor="ctr"/>
            <a:lstStyle/>
            <a:p>
              <a:pPr eaLnBrk="0" fontAlgn="base" hangingPunct="0">
                <a:spcBef>
                  <a:spcPct val="0"/>
                </a:spcBef>
                <a:spcAft>
                  <a:spcPct val="0"/>
                </a:spcAft>
              </a:pPr>
              <a:endParaRPr lang="en-US" dirty="0">
                <a:solidFill>
                  <a:schemeClr val="bg1">
                    <a:lumMod val="65000"/>
                  </a:schemeClr>
                </a:solidFill>
                <a:latin typeface="Tahoma" pitchFamily="34" charset="0"/>
              </a:endParaRPr>
            </a:p>
          </p:txBody>
        </p:sp>
        <p:sp>
          <p:nvSpPr>
            <p:cNvPr id="9" name="Oval 13"/>
            <p:cNvSpPr>
              <a:spLocks noChangeArrowheads="1"/>
            </p:cNvSpPr>
            <p:nvPr/>
          </p:nvSpPr>
          <p:spPr bwMode="auto">
            <a:xfrm>
              <a:off x="2208" y="1968"/>
              <a:ext cx="528" cy="288"/>
            </a:xfrm>
            <a:prstGeom prst="ellipse">
              <a:avLst/>
            </a:prstGeom>
            <a:noFill/>
            <a:ln w="9525">
              <a:solidFill>
                <a:schemeClr val="tx1"/>
              </a:solidFill>
              <a:round/>
              <a:headEnd/>
              <a:tailEnd/>
            </a:ln>
            <a:effectLst/>
          </p:spPr>
          <p:txBody>
            <a:bodyPr wrap="none" anchor="ctr"/>
            <a:lstStyle/>
            <a:p>
              <a:pPr eaLnBrk="0" fontAlgn="base" hangingPunct="0">
                <a:spcBef>
                  <a:spcPct val="0"/>
                </a:spcBef>
                <a:spcAft>
                  <a:spcPct val="0"/>
                </a:spcAft>
              </a:pPr>
              <a:endParaRPr lang="en-US" dirty="0">
                <a:solidFill>
                  <a:schemeClr val="bg1">
                    <a:lumMod val="65000"/>
                  </a:schemeClr>
                </a:solidFill>
                <a:latin typeface="Tahoma" pitchFamily="34" charset="0"/>
              </a:endParaRPr>
            </a:p>
          </p:txBody>
        </p:sp>
        <p:sp>
          <p:nvSpPr>
            <p:cNvPr id="10" name="Oval 14"/>
            <p:cNvSpPr>
              <a:spLocks noChangeArrowheads="1"/>
            </p:cNvSpPr>
            <p:nvPr/>
          </p:nvSpPr>
          <p:spPr bwMode="auto">
            <a:xfrm>
              <a:off x="2640" y="1968"/>
              <a:ext cx="528" cy="288"/>
            </a:xfrm>
            <a:prstGeom prst="ellipse">
              <a:avLst/>
            </a:prstGeom>
            <a:noFill/>
            <a:ln w="9525">
              <a:solidFill>
                <a:schemeClr val="tx1"/>
              </a:solidFill>
              <a:round/>
              <a:headEnd/>
              <a:tailEnd/>
            </a:ln>
            <a:effectLst/>
          </p:spPr>
          <p:txBody>
            <a:bodyPr wrap="none" anchor="ctr"/>
            <a:lstStyle/>
            <a:p>
              <a:pPr eaLnBrk="0" fontAlgn="base" hangingPunct="0">
                <a:spcBef>
                  <a:spcPct val="0"/>
                </a:spcBef>
                <a:spcAft>
                  <a:spcPct val="0"/>
                </a:spcAft>
              </a:pPr>
              <a:endParaRPr lang="en-US" dirty="0">
                <a:solidFill>
                  <a:schemeClr val="bg1">
                    <a:lumMod val="65000"/>
                  </a:schemeClr>
                </a:solidFill>
                <a:latin typeface="Tahoma" pitchFamily="34" charset="0"/>
              </a:endParaRPr>
            </a:p>
          </p:txBody>
        </p:sp>
        <p:sp>
          <p:nvSpPr>
            <p:cNvPr id="11" name="Oval 15"/>
            <p:cNvSpPr>
              <a:spLocks noChangeArrowheads="1"/>
            </p:cNvSpPr>
            <p:nvPr/>
          </p:nvSpPr>
          <p:spPr bwMode="auto">
            <a:xfrm>
              <a:off x="3072" y="1968"/>
              <a:ext cx="528" cy="288"/>
            </a:xfrm>
            <a:prstGeom prst="ellipse">
              <a:avLst/>
            </a:prstGeom>
            <a:noFill/>
            <a:ln w="9525">
              <a:solidFill>
                <a:schemeClr val="tx1"/>
              </a:solidFill>
              <a:round/>
              <a:headEnd/>
              <a:tailEnd/>
            </a:ln>
            <a:effectLst/>
          </p:spPr>
          <p:txBody>
            <a:bodyPr wrap="none" anchor="ctr"/>
            <a:lstStyle/>
            <a:p>
              <a:pPr eaLnBrk="0" fontAlgn="base" hangingPunct="0">
                <a:spcBef>
                  <a:spcPct val="0"/>
                </a:spcBef>
                <a:spcAft>
                  <a:spcPct val="0"/>
                </a:spcAft>
              </a:pPr>
              <a:endParaRPr lang="en-US" dirty="0">
                <a:solidFill>
                  <a:schemeClr val="bg1">
                    <a:lumMod val="65000"/>
                  </a:schemeClr>
                </a:solidFill>
                <a:latin typeface="Tahoma" pitchFamily="34" charset="0"/>
              </a:endParaRPr>
            </a:p>
          </p:txBody>
        </p:sp>
        <p:sp>
          <p:nvSpPr>
            <p:cNvPr id="12" name="Oval 16"/>
            <p:cNvSpPr>
              <a:spLocks noChangeArrowheads="1"/>
            </p:cNvSpPr>
            <p:nvPr/>
          </p:nvSpPr>
          <p:spPr bwMode="auto">
            <a:xfrm>
              <a:off x="3408" y="2016"/>
              <a:ext cx="528" cy="288"/>
            </a:xfrm>
            <a:prstGeom prst="ellipse">
              <a:avLst/>
            </a:prstGeom>
            <a:noFill/>
            <a:ln w="9525">
              <a:solidFill>
                <a:schemeClr val="tx1"/>
              </a:solidFill>
              <a:round/>
              <a:headEnd/>
              <a:tailEnd/>
            </a:ln>
            <a:effectLst/>
          </p:spPr>
          <p:txBody>
            <a:bodyPr wrap="none" anchor="ctr"/>
            <a:lstStyle/>
            <a:p>
              <a:pPr eaLnBrk="0" fontAlgn="base" hangingPunct="0">
                <a:spcBef>
                  <a:spcPct val="0"/>
                </a:spcBef>
                <a:spcAft>
                  <a:spcPct val="0"/>
                </a:spcAft>
              </a:pPr>
              <a:endParaRPr lang="en-US" dirty="0">
                <a:solidFill>
                  <a:schemeClr val="bg1">
                    <a:lumMod val="65000"/>
                  </a:schemeClr>
                </a:solidFill>
                <a:latin typeface="Tahoma" pitchFamily="34" charset="0"/>
              </a:endParaRPr>
            </a:p>
          </p:txBody>
        </p:sp>
        <p:sp>
          <p:nvSpPr>
            <p:cNvPr id="13" name="Oval 17"/>
            <p:cNvSpPr>
              <a:spLocks noChangeArrowheads="1"/>
            </p:cNvSpPr>
            <p:nvPr/>
          </p:nvSpPr>
          <p:spPr bwMode="auto">
            <a:xfrm>
              <a:off x="4896" y="2448"/>
              <a:ext cx="528" cy="288"/>
            </a:xfrm>
            <a:prstGeom prst="ellipse">
              <a:avLst/>
            </a:prstGeom>
            <a:noFill/>
            <a:ln w="9525">
              <a:solidFill>
                <a:schemeClr val="tx1"/>
              </a:solidFill>
              <a:round/>
              <a:headEnd/>
              <a:tailEnd/>
            </a:ln>
            <a:effectLst/>
          </p:spPr>
          <p:txBody>
            <a:bodyPr wrap="none" anchor="ctr"/>
            <a:lstStyle/>
            <a:p>
              <a:pPr eaLnBrk="0" fontAlgn="base" hangingPunct="0">
                <a:spcBef>
                  <a:spcPct val="0"/>
                </a:spcBef>
                <a:spcAft>
                  <a:spcPct val="0"/>
                </a:spcAft>
              </a:pPr>
              <a:endParaRPr lang="en-US" dirty="0">
                <a:solidFill>
                  <a:schemeClr val="bg1">
                    <a:lumMod val="65000"/>
                  </a:schemeClr>
                </a:solidFill>
                <a:latin typeface="Tahoma" pitchFamily="34" charset="0"/>
              </a:endParaRPr>
            </a:p>
          </p:txBody>
        </p:sp>
        <p:sp>
          <p:nvSpPr>
            <p:cNvPr id="14" name="Oval 18"/>
            <p:cNvSpPr>
              <a:spLocks noChangeArrowheads="1"/>
            </p:cNvSpPr>
            <p:nvPr/>
          </p:nvSpPr>
          <p:spPr bwMode="auto">
            <a:xfrm>
              <a:off x="4560" y="2256"/>
              <a:ext cx="528" cy="288"/>
            </a:xfrm>
            <a:prstGeom prst="ellipse">
              <a:avLst/>
            </a:prstGeom>
            <a:noFill/>
            <a:ln w="9525">
              <a:solidFill>
                <a:schemeClr val="tx1"/>
              </a:solidFill>
              <a:round/>
              <a:headEnd/>
              <a:tailEnd/>
            </a:ln>
            <a:effectLst/>
          </p:spPr>
          <p:txBody>
            <a:bodyPr wrap="none" anchor="ctr"/>
            <a:lstStyle/>
            <a:p>
              <a:pPr eaLnBrk="0" fontAlgn="base" hangingPunct="0">
                <a:spcBef>
                  <a:spcPct val="0"/>
                </a:spcBef>
                <a:spcAft>
                  <a:spcPct val="0"/>
                </a:spcAft>
              </a:pPr>
              <a:endParaRPr lang="en-US" dirty="0">
                <a:solidFill>
                  <a:schemeClr val="bg1">
                    <a:lumMod val="65000"/>
                  </a:schemeClr>
                </a:solidFill>
                <a:latin typeface="Tahoma" pitchFamily="34" charset="0"/>
              </a:endParaRPr>
            </a:p>
          </p:txBody>
        </p:sp>
        <p:sp>
          <p:nvSpPr>
            <p:cNvPr id="15" name="Oval 19"/>
            <p:cNvSpPr>
              <a:spLocks noChangeArrowheads="1"/>
            </p:cNvSpPr>
            <p:nvPr/>
          </p:nvSpPr>
          <p:spPr bwMode="auto">
            <a:xfrm>
              <a:off x="4176" y="2160"/>
              <a:ext cx="528" cy="288"/>
            </a:xfrm>
            <a:prstGeom prst="ellipse">
              <a:avLst/>
            </a:prstGeom>
            <a:noFill/>
            <a:ln w="9525">
              <a:solidFill>
                <a:schemeClr val="tx1"/>
              </a:solidFill>
              <a:round/>
              <a:headEnd/>
              <a:tailEnd/>
            </a:ln>
            <a:effectLst/>
          </p:spPr>
          <p:txBody>
            <a:bodyPr wrap="none" anchor="ctr"/>
            <a:lstStyle/>
            <a:p>
              <a:pPr eaLnBrk="0" fontAlgn="base" hangingPunct="0">
                <a:spcBef>
                  <a:spcPct val="0"/>
                </a:spcBef>
                <a:spcAft>
                  <a:spcPct val="0"/>
                </a:spcAft>
              </a:pPr>
              <a:endParaRPr lang="en-US" dirty="0">
                <a:solidFill>
                  <a:schemeClr val="bg1">
                    <a:lumMod val="65000"/>
                  </a:schemeClr>
                </a:solidFill>
                <a:latin typeface="Tahoma" pitchFamily="34" charset="0"/>
              </a:endParaRPr>
            </a:p>
          </p:txBody>
        </p:sp>
        <p:sp>
          <p:nvSpPr>
            <p:cNvPr id="16" name="Text Box 20"/>
            <p:cNvSpPr txBox="1">
              <a:spLocks noChangeArrowheads="1"/>
            </p:cNvSpPr>
            <p:nvPr/>
          </p:nvSpPr>
          <p:spPr bwMode="auto">
            <a:xfrm>
              <a:off x="240" y="2064"/>
              <a:ext cx="960" cy="404"/>
            </a:xfrm>
            <a:prstGeom prst="rect">
              <a:avLst/>
            </a:prstGeom>
            <a:noFill/>
            <a:ln w="9525">
              <a:noFill/>
              <a:miter lim="800000"/>
              <a:headEnd/>
              <a:tailEnd/>
            </a:ln>
            <a:effectLst/>
          </p:spPr>
          <p:txBody>
            <a:bodyPr>
              <a:spAutoFit/>
            </a:bodyPr>
            <a:lstStyle/>
            <a:p>
              <a:pPr fontAlgn="base">
                <a:spcBef>
                  <a:spcPct val="50000"/>
                </a:spcBef>
                <a:spcAft>
                  <a:spcPct val="0"/>
                </a:spcAft>
              </a:pPr>
              <a:r>
                <a:rPr lang="en-US" dirty="0">
                  <a:solidFill>
                    <a:schemeClr val="bg1">
                      <a:lumMod val="65000"/>
                    </a:schemeClr>
                  </a:solidFill>
                  <a:latin typeface="Arial" charset="0"/>
                </a:rPr>
                <a:t>Vulnerability factors</a:t>
              </a:r>
            </a:p>
          </p:txBody>
        </p:sp>
        <p:sp>
          <p:nvSpPr>
            <p:cNvPr id="17" name="Text Box 21"/>
            <p:cNvSpPr txBox="1">
              <a:spLocks noChangeArrowheads="1"/>
            </p:cNvSpPr>
            <p:nvPr/>
          </p:nvSpPr>
          <p:spPr bwMode="auto">
            <a:xfrm>
              <a:off x="1296" y="2256"/>
              <a:ext cx="960" cy="404"/>
            </a:xfrm>
            <a:prstGeom prst="rect">
              <a:avLst/>
            </a:prstGeom>
            <a:noFill/>
            <a:ln w="9525">
              <a:noFill/>
              <a:miter lim="800000"/>
              <a:headEnd/>
              <a:tailEnd/>
            </a:ln>
            <a:effectLst/>
          </p:spPr>
          <p:txBody>
            <a:bodyPr>
              <a:spAutoFit/>
            </a:bodyPr>
            <a:lstStyle/>
            <a:p>
              <a:pPr fontAlgn="base">
                <a:spcBef>
                  <a:spcPct val="50000"/>
                </a:spcBef>
                <a:spcAft>
                  <a:spcPct val="0"/>
                </a:spcAft>
              </a:pPr>
              <a:r>
                <a:rPr lang="en-US" dirty="0">
                  <a:solidFill>
                    <a:schemeClr val="bg1">
                      <a:lumMod val="65000"/>
                    </a:schemeClr>
                  </a:solidFill>
                  <a:latin typeface="Arial" charset="0"/>
                </a:rPr>
                <a:t>Precipitating Event(s)</a:t>
              </a:r>
            </a:p>
          </p:txBody>
        </p:sp>
        <p:sp>
          <p:nvSpPr>
            <p:cNvPr id="19" name="Text Box 23"/>
            <p:cNvSpPr txBox="1">
              <a:spLocks noChangeArrowheads="1"/>
            </p:cNvSpPr>
            <p:nvPr/>
          </p:nvSpPr>
          <p:spPr bwMode="auto">
            <a:xfrm>
              <a:off x="4416" y="2880"/>
              <a:ext cx="1200" cy="231"/>
            </a:xfrm>
            <a:prstGeom prst="rect">
              <a:avLst/>
            </a:prstGeom>
            <a:noFill/>
            <a:ln w="9525">
              <a:noFill/>
              <a:miter lim="800000"/>
              <a:headEnd/>
              <a:tailEnd/>
            </a:ln>
            <a:effectLst/>
          </p:spPr>
          <p:txBody>
            <a:bodyPr>
              <a:spAutoFit/>
            </a:bodyPr>
            <a:lstStyle/>
            <a:p>
              <a:pPr fontAlgn="base">
                <a:spcBef>
                  <a:spcPct val="50000"/>
                </a:spcBef>
                <a:spcAft>
                  <a:spcPct val="0"/>
                </a:spcAft>
              </a:pPr>
              <a:r>
                <a:rPr lang="en-US" dirty="0">
                  <a:solidFill>
                    <a:schemeClr val="bg1">
                      <a:lumMod val="65000"/>
                    </a:schemeClr>
                  </a:solidFill>
                  <a:latin typeface="Arial" charset="0"/>
                </a:rPr>
                <a:t>Consequences</a:t>
              </a:r>
            </a:p>
          </p:txBody>
        </p:sp>
      </p:grpSp>
      <p:sp>
        <p:nvSpPr>
          <p:cNvPr id="26" name="TextBox 25"/>
          <p:cNvSpPr txBox="1"/>
          <p:nvPr/>
        </p:nvSpPr>
        <p:spPr>
          <a:xfrm>
            <a:off x="4343400" y="4477863"/>
            <a:ext cx="2503105" cy="646331"/>
          </a:xfrm>
          <a:prstGeom prst="rect">
            <a:avLst/>
          </a:prstGeom>
          <a:noFill/>
        </p:spPr>
        <p:txBody>
          <a:bodyPr wrap="square" rtlCol="0">
            <a:spAutoFit/>
          </a:bodyPr>
          <a:lstStyle/>
          <a:p>
            <a:pPr algn="ctr" eaLnBrk="0" fontAlgn="base" hangingPunct="0">
              <a:spcBef>
                <a:spcPct val="0"/>
              </a:spcBef>
              <a:spcAft>
                <a:spcPct val="0"/>
              </a:spcAft>
            </a:pPr>
            <a:r>
              <a:rPr lang="en-US" sz="3600" b="1" dirty="0" smtClean="0">
                <a:solidFill>
                  <a:srgbClr val="C00000"/>
                </a:solidFill>
                <a:latin typeface="Tahoma" pitchFamily="34" charset="0"/>
              </a:rPr>
              <a:t>shame</a:t>
            </a:r>
            <a:endParaRPr lang="en-US" sz="3600" b="1" dirty="0">
              <a:solidFill>
                <a:srgbClr val="C00000"/>
              </a:solidFill>
              <a:latin typeface="Tahoma" pitchFamily="34" charset="0"/>
            </a:endParaRPr>
          </a:p>
        </p:txBody>
      </p:sp>
      <p:sp>
        <p:nvSpPr>
          <p:cNvPr id="28" name="TextBox 27"/>
          <p:cNvSpPr txBox="1"/>
          <p:nvPr/>
        </p:nvSpPr>
        <p:spPr>
          <a:xfrm>
            <a:off x="5523883" y="4931370"/>
            <a:ext cx="2678216" cy="646331"/>
          </a:xfrm>
          <a:prstGeom prst="rect">
            <a:avLst/>
          </a:prstGeom>
          <a:noFill/>
        </p:spPr>
        <p:txBody>
          <a:bodyPr wrap="square" rtlCol="0">
            <a:spAutoFit/>
          </a:bodyPr>
          <a:lstStyle/>
          <a:p>
            <a:pPr algn="ctr" eaLnBrk="0" fontAlgn="base" hangingPunct="0">
              <a:spcBef>
                <a:spcPct val="0"/>
              </a:spcBef>
              <a:spcAft>
                <a:spcPct val="0"/>
              </a:spcAft>
            </a:pPr>
            <a:r>
              <a:rPr lang="en-US" sz="3600" b="1" dirty="0" smtClean="0">
                <a:solidFill>
                  <a:srgbClr val="C00000"/>
                </a:solidFill>
                <a:latin typeface="Tahoma" pitchFamily="34" charset="0"/>
              </a:rPr>
              <a:t>1. anger</a:t>
            </a:r>
            <a:endParaRPr lang="en-US" sz="3600" b="1" dirty="0">
              <a:solidFill>
                <a:srgbClr val="C00000"/>
              </a:solidFill>
              <a:latin typeface="Tahoma" pitchFamily="34" charset="0"/>
            </a:endParaRPr>
          </a:p>
        </p:txBody>
      </p:sp>
      <p:sp>
        <p:nvSpPr>
          <p:cNvPr id="29" name="TextBox 28"/>
          <p:cNvSpPr txBox="1"/>
          <p:nvPr/>
        </p:nvSpPr>
        <p:spPr>
          <a:xfrm>
            <a:off x="3414101" y="3625504"/>
            <a:ext cx="2362200" cy="400110"/>
          </a:xfrm>
          <a:prstGeom prst="rect">
            <a:avLst/>
          </a:prstGeom>
          <a:noFill/>
        </p:spPr>
        <p:txBody>
          <a:bodyPr wrap="square" rtlCol="0">
            <a:spAutoFit/>
          </a:bodyPr>
          <a:lstStyle/>
          <a:p>
            <a:pPr algn="ctr" eaLnBrk="0" fontAlgn="base" hangingPunct="0">
              <a:spcBef>
                <a:spcPct val="0"/>
              </a:spcBef>
              <a:spcAft>
                <a:spcPct val="0"/>
              </a:spcAft>
            </a:pPr>
            <a:r>
              <a:rPr lang="en-US" sz="2000" dirty="0" smtClean="0">
                <a:solidFill>
                  <a:schemeClr val="bg1">
                    <a:lumMod val="65000"/>
                  </a:schemeClr>
                </a:solidFill>
                <a:latin typeface="Tahoma" pitchFamily="34" charset="0"/>
              </a:rPr>
              <a:t>emotions</a:t>
            </a:r>
            <a:endParaRPr lang="en-US" sz="2000" dirty="0">
              <a:solidFill>
                <a:schemeClr val="bg1">
                  <a:lumMod val="65000"/>
                </a:schemeClr>
              </a:solidFill>
              <a:latin typeface="Tahoma" pitchFamily="34" charset="0"/>
            </a:endParaRPr>
          </a:p>
        </p:txBody>
      </p:sp>
      <p:sp>
        <p:nvSpPr>
          <p:cNvPr id="30" name="TextBox 29"/>
          <p:cNvSpPr txBox="1"/>
          <p:nvPr/>
        </p:nvSpPr>
        <p:spPr>
          <a:xfrm>
            <a:off x="1905000" y="3998124"/>
            <a:ext cx="3725861" cy="646331"/>
          </a:xfrm>
          <a:prstGeom prst="rect">
            <a:avLst/>
          </a:prstGeom>
          <a:noFill/>
        </p:spPr>
        <p:txBody>
          <a:bodyPr wrap="square" rtlCol="0">
            <a:spAutoFit/>
          </a:bodyPr>
          <a:lstStyle/>
          <a:p>
            <a:pPr algn="ctr" eaLnBrk="0" fontAlgn="base" hangingPunct="0">
              <a:spcBef>
                <a:spcPct val="0"/>
              </a:spcBef>
              <a:spcAft>
                <a:spcPct val="0"/>
              </a:spcAft>
            </a:pPr>
            <a:r>
              <a:rPr lang="en-US" sz="3600" b="1" dirty="0" smtClean="0">
                <a:solidFill>
                  <a:srgbClr val="C00000"/>
                </a:solidFill>
                <a:latin typeface="Tahoma" pitchFamily="34" charset="0"/>
              </a:rPr>
              <a:t>vulnerability</a:t>
            </a:r>
            <a:endParaRPr lang="en-US" sz="3600" b="1" dirty="0">
              <a:solidFill>
                <a:srgbClr val="C00000"/>
              </a:solidFill>
              <a:latin typeface="Tahoma" pitchFamily="34" charset="0"/>
            </a:endParaRPr>
          </a:p>
        </p:txBody>
      </p:sp>
      <p:sp>
        <p:nvSpPr>
          <p:cNvPr id="31" name="TextBox 30"/>
          <p:cNvSpPr txBox="1"/>
          <p:nvPr/>
        </p:nvSpPr>
        <p:spPr>
          <a:xfrm>
            <a:off x="689356" y="4600032"/>
            <a:ext cx="2452232" cy="1200329"/>
          </a:xfrm>
          <a:prstGeom prst="rect">
            <a:avLst/>
          </a:prstGeom>
          <a:noFill/>
        </p:spPr>
        <p:txBody>
          <a:bodyPr wrap="square" rtlCol="0">
            <a:spAutoFit/>
          </a:bodyPr>
          <a:lstStyle/>
          <a:p>
            <a:pPr eaLnBrk="0" fontAlgn="base" hangingPunct="0">
              <a:spcBef>
                <a:spcPct val="0"/>
              </a:spcBef>
              <a:spcAft>
                <a:spcPct val="0"/>
              </a:spcAft>
            </a:pPr>
            <a:r>
              <a:rPr lang="en-US" sz="3600" b="1" dirty="0">
                <a:solidFill>
                  <a:schemeClr val="bg1">
                    <a:lumMod val="65000"/>
                  </a:schemeClr>
                </a:solidFill>
                <a:latin typeface="Tahoma" pitchFamily="34" charset="0"/>
              </a:rPr>
              <a:t>s</a:t>
            </a:r>
            <a:r>
              <a:rPr lang="en-US" sz="3600" b="1" dirty="0" smtClean="0">
                <a:solidFill>
                  <a:schemeClr val="bg1">
                    <a:lumMod val="65000"/>
                  </a:schemeClr>
                </a:solidFill>
                <a:latin typeface="Tahoma" pitchFamily="34" charset="0"/>
              </a:rPr>
              <a:t>adness</a:t>
            </a:r>
          </a:p>
          <a:p>
            <a:pPr eaLnBrk="0" fontAlgn="base" hangingPunct="0">
              <a:spcBef>
                <a:spcPct val="0"/>
              </a:spcBef>
              <a:spcAft>
                <a:spcPct val="0"/>
              </a:spcAft>
            </a:pPr>
            <a:r>
              <a:rPr lang="en-US" sz="3600" b="1" dirty="0">
                <a:solidFill>
                  <a:schemeClr val="bg1">
                    <a:lumMod val="65000"/>
                  </a:schemeClr>
                </a:solidFill>
                <a:latin typeface="Tahoma" pitchFamily="34" charset="0"/>
              </a:rPr>
              <a:t>f</a:t>
            </a:r>
            <a:r>
              <a:rPr lang="en-US" sz="3600" b="1" dirty="0" smtClean="0">
                <a:solidFill>
                  <a:schemeClr val="bg1">
                    <a:lumMod val="65000"/>
                  </a:schemeClr>
                </a:solidFill>
                <a:latin typeface="Tahoma" pitchFamily="34" charset="0"/>
              </a:rPr>
              <a:t>ear </a:t>
            </a:r>
            <a:endParaRPr lang="en-US" sz="3600" b="1" dirty="0">
              <a:solidFill>
                <a:schemeClr val="bg1">
                  <a:lumMod val="65000"/>
                </a:schemeClr>
              </a:solidFill>
              <a:latin typeface="Tahoma" pitchFamily="34" charset="0"/>
            </a:endParaRPr>
          </a:p>
        </p:txBody>
      </p:sp>
      <p:sp>
        <p:nvSpPr>
          <p:cNvPr id="32" name="TextBox 31"/>
          <p:cNvSpPr txBox="1"/>
          <p:nvPr/>
        </p:nvSpPr>
        <p:spPr>
          <a:xfrm>
            <a:off x="5523883" y="5646306"/>
            <a:ext cx="4730789" cy="646331"/>
          </a:xfrm>
          <a:prstGeom prst="rect">
            <a:avLst/>
          </a:prstGeom>
          <a:noFill/>
        </p:spPr>
        <p:txBody>
          <a:bodyPr wrap="square" rtlCol="0">
            <a:spAutoFit/>
          </a:bodyPr>
          <a:lstStyle/>
          <a:p>
            <a:pPr algn="ctr" eaLnBrk="0" fontAlgn="base" hangingPunct="0">
              <a:spcBef>
                <a:spcPct val="0"/>
              </a:spcBef>
              <a:spcAft>
                <a:spcPct val="0"/>
              </a:spcAft>
            </a:pPr>
            <a:r>
              <a:rPr lang="en-US" sz="3600" b="1" dirty="0" smtClean="0">
                <a:solidFill>
                  <a:srgbClr val="C00000"/>
                </a:solidFill>
                <a:latin typeface="Tahoma" pitchFamily="34" charset="0"/>
              </a:rPr>
              <a:t>2. self-contempt</a:t>
            </a:r>
            <a:endParaRPr lang="en-US" sz="3600" b="1" dirty="0">
              <a:solidFill>
                <a:srgbClr val="C00000"/>
              </a:solidFill>
              <a:latin typeface="Tahoma" pitchFamily="34" charset="0"/>
            </a:endParaRPr>
          </a:p>
        </p:txBody>
      </p:sp>
      <p:sp>
        <p:nvSpPr>
          <p:cNvPr id="3" name="Rectangle 2"/>
          <p:cNvSpPr/>
          <p:nvPr/>
        </p:nvSpPr>
        <p:spPr>
          <a:xfrm>
            <a:off x="3337901" y="1564765"/>
            <a:ext cx="2667000" cy="1228183"/>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xmlns="" val="29936558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dirty="0"/>
          </a:p>
        </p:txBody>
      </p:sp>
      <p:grpSp>
        <p:nvGrpSpPr>
          <p:cNvPr id="2" name="Group 15"/>
          <p:cNvGrpSpPr/>
          <p:nvPr>
            <p:custDataLst>
              <p:tags r:id="rId2"/>
            </p:custDataLst>
          </p:nvPr>
        </p:nvGrpSpPr>
        <p:grpSpPr>
          <a:xfrm>
            <a:off x="4594860" y="1600200"/>
            <a:ext cx="4168140" cy="5263480"/>
            <a:chOff x="1847850" y="1600200"/>
            <a:chExt cx="4168140" cy="5263480"/>
          </a:xfrm>
          <a:solidFill>
            <a:schemeClr val="bg1"/>
          </a:solidFill>
        </p:grpSpPr>
        <p:sp>
          <p:nvSpPr>
            <p:cNvPr id="8" name="Freeform 7"/>
            <p:cNvSpPr/>
            <p:nvPr/>
          </p:nvSpPr>
          <p:spPr>
            <a:xfrm>
              <a:off x="1847850" y="5314950"/>
              <a:ext cx="2434590" cy="1548730"/>
            </a:xfrm>
            <a:custGeom>
              <a:avLst/>
              <a:gdLst>
                <a:gd name="connsiteX0" fmla="*/ 1066800 w 2434590"/>
                <a:gd name="connsiteY0" fmla="*/ 0 h 1548730"/>
                <a:gd name="connsiteX1" fmla="*/ 1047750 w 2434590"/>
                <a:gd name="connsiteY1" fmla="*/ 57150 h 1548730"/>
                <a:gd name="connsiteX2" fmla="*/ 895350 w 2434590"/>
                <a:gd name="connsiteY2" fmla="*/ 171450 h 1548730"/>
                <a:gd name="connsiteX3" fmla="*/ 857250 w 2434590"/>
                <a:gd name="connsiteY3" fmla="*/ 228600 h 1548730"/>
                <a:gd name="connsiteX4" fmla="*/ 800100 w 2434590"/>
                <a:gd name="connsiteY4" fmla="*/ 247650 h 1548730"/>
                <a:gd name="connsiteX5" fmla="*/ 590550 w 2434590"/>
                <a:gd name="connsiteY5" fmla="*/ 266700 h 1548730"/>
                <a:gd name="connsiteX6" fmla="*/ 476250 w 2434590"/>
                <a:gd name="connsiteY6" fmla="*/ 247650 h 1548730"/>
                <a:gd name="connsiteX7" fmla="*/ 361950 w 2434590"/>
                <a:gd name="connsiteY7" fmla="*/ 304800 h 1548730"/>
                <a:gd name="connsiteX8" fmla="*/ 304800 w 2434590"/>
                <a:gd name="connsiteY8" fmla="*/ 323850 h 1548730"/>
                <a:gd name="connsiteX9" fmla="*/ 266700 w 2434590"/>
                <a:gd name="connsiteY9" fmla="*/ 381000 h 1548730"/>
                <a:gd name="connsiteX10" fmla="*/ 190500 w 2434590"/>
                <a:gd name="connsiteY10" fmla="*/ 400050 h 1548730"/>
                <a:gd name="connsiteX11" fmla="*/ 57150 w 2434590"/>
                <a:gd name="connsiteY11" fmla="*/ 533400 h 1548730"/>
                <a:gd name="connsiteX12" fmla="*/ 38100 w 2434590"/>
                <a:gd name="connsiteY12" fmla="*/ 666750 h 1548730"/>
                <a:gd name="connsiteX13" fmla="*/ 0 w 2434590"/>
                <a:gd name="connsiteY13" fmla="*/ 742950 h 1548730"/>
                <a:gd name="connsiteX14" fmla="*/ 95250 w 2434590"/>
                <a:gd name="connsiteY14" fmla="*/ 895350 h 1548730"/>
                <a:gd name="connsiteX15" fmla="*/ 209550 w 2434590"/>
                <a:gd name="connsiteY15" fmla="*/ 971550 h 1548730"/>
                <a:gd name="connsiteX16" fmla="*/ 266700 w 2434590"/>
                <a:gd name="connsiteY16" fmla="*/ 1009650 h 1548730"/>
                <a:gd name="connsiteX17" fmla="*/ 381000 w 2434590"/>
                <a:gd name="connsiteY17" fmla="*/ 1104900 h 1548730"/>
                <a:gd name="connsiteX18" fmla="*/ 438150 w 2434590"/>
                <a:gd name="connsiteY18" fmla="*/ 1123950 h 1548730"/>
                <a:gd name="connsiteX19" fmla="*/ 495300 w 2434590"/>
                <a:gd name="connsiteY19" fmla="*/ 1162050 h 1548730"/>
                <a:gd name="connsiteX20" fmla="*/ 1009650 w 2434590"/>
                <a:gd name="connsiteY20" fmla="*/ 1219200 h 1548730"/>
                <a:gd name="connsiteX21" fmla="*/ 1181100 w 2434590"/>
                <a:gd name="connsiteY21" fmla="*/ 1238250 h 1548730"/>
                <a:gd name="connsiteX22" fmla="*/ 1238250 w 2434590"/>
                <a:gd name="connsiteY22" fmla="*/ 1257300 h 1548730"/>
                <a:gd name="connsiteX23" fmla="*/ 1390650 w 2434590"/>
                <a:gd name="connsiteY23" fmla="*/ 1276350 h 1548730"/>
                <a:gd name="connsiteX24" fmla="*/ 1695450 w 2434590"/>
                <a:gd name="connsiteY24" fmla="*/ 1314450 h 1548730"/>
                <a:gd name="connsiteX25" fmla="*/ 1771650 w 2434590"/>
                <a:gd name="connsiteY25" fmla="*/ 1333500 h 1548730"/>
                <a:gd name="connsiteX26" fmla="*/ 1943100 w 2434590"/>
                <a:gd name="connsiteY26" fmla="*/ 1390650 h 1548730"/>
                <a:gd name="connsiteX27" fmla="*/ 2076450 w 2434590"/>
                <a:gd name="connsiteY27" fmla="*/ 1428750 h 1548730"/>
                <a:gd name="connsiteX28" fmla="*/ 2343150 w 2434590"/>
                <a:gd name="connsiteY28" fmla="*/ 1466850 h 1548730"/>
                <a:gd name="connsiteX29" fmla="*/ 2419350 w 2434590"/>
                <a:gd name="connsiteY29" fmla="*/ 1543050 h 1548730"/>
                <a:gd name="connsiteX30" fmla="*/ 2419350 w 2434590"/>
                <a:gd name="connsiteY30" fmla="*/ 1524000 h 1548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2434590" h="1548730">
                  <a:moveTo>
                    <a:pt x="1066800" y="0"/>
                  </a:moveTo>
                  <a:cubicBezTo>
                    <a:pt x="1060450" y="19050"/>
                    <a:pt x="1060818" y="41904"/>
                    <a:pt x="1047750" y="57150"/>
                  </a:cubicBezTo>
                  <a:cubicBezTo>
                    <a:pt x="1017582" y="92345"/>
                    <a:pt x="939616" y="141939"/>
                    <a:pt x="895350" y="171450"/>
                  </a:cubicBezTo>
                  <a:cubicBezTo>
                    <a:pt x="882650" y="190500"/>
                    <a:pt x="875128" y="214297"/>
                    <a:pt x="857250" y="228600"/>
                  </a:cubicBezTo>
                  <a:cubicBezTo>
                    <a:pt x="841570" y="241144"/>
                    <a:pt x="819979" y="244810"/>
                    <a:pt x="800100" y="247650"/>
                  </a:cubicBezTo>
                  <a:cubicBezTo>
                    <a:pt x="730667" y="257569"/>
                    <a:pt x="660400" y="260350"/>
                    <a:pt x="590550" y="266700"/>
                  </a:cubicBezTo>
                  <a:cubicBezTo>
                    <a:pt x="552450" y="260350"/>
                    <a:pt x="514876" y="247650"/>
                    <a:pt x="476250" y="247650"/>
                  </a:cubicBezTo>
                  <a:cubicBezTo>
                    <a:pt x="428367" y="247650"/>
                    <a:pt x="400477" y="285537"/>
                    <a:pt x="361950" y="304800"/>
                  </a:cubicBezTo>
                  <a:cubicBezTo>
                    <a:pt x="343989" y="313780"/>
                    <a:pt x="323850" y="317500"/>
                    <a:pt x="304800" y="323850"/>
                  </a:cubicBezTo>
                  <a:cubicBezTo>
                    <a:pt x="292100" y="342900"/>
                    <a:pt x="285750" y="368300"/>
                    <a:pt x="266700" y="381000"/>
                  </a:cubicBezTo>
                  <a:cubicBezTo>
                    <a:pt x="244915" y="395523"/>
                    <a:pt x="210204" y="382809"/>
                    <a:pt x="190500" y="400050"/>
                  </a:cubicBezTo>
                  <a:cubicBezTo>
                    <a:pt x="2386" y="564650"/>
                    <a:pt x="201934" y="485139"/>
                    <a:pt x="57150" y="533400"/>
                  </a:cubicBezTo>
                  <a:cubicBezTo>
                    <a:pt x="50800" y="577850"/>
                    <a:pt x="49914" y="623431"/>
                    <a:pt x="38100" y="666750"/>
                  </a:cubicBezTo>
                  <a:cubicBezTo>
                    <a:pt x="30628" y="694147"/>
                    <a:pt x="0" y="714552"/>
                    <a:pt x="0" y="742950"/>
                  </a:cubicBezTo>
                  <a:cubicBezTo>
                    <a:pt x="0" y="867664"/>
                    <a:pt x="30532" y="841418"/>
                    <a:pt x="95250" y="895350"/>
                  </a:cubicBezTo>
                  <a:cubicBezTo>
                    <a:pt x="190382" y="974627"/>
                    <a:pt x="109115" y="938072"/>
                    <a:pt x="209550" y="971550"/>
                  </a:cubicBezTo>
                  <a:cubicBezTo>
                    <a:pt x="228600" y="984250"/>
                    <a:pt x="249111" y="994993"/>
                    <a:pt x="266700" y="1009650"/>
                  </a:cubicBezTo>
                  <a:cubicBezTo>
                    <a:pt x="329897" y="1062314"/>
                    <a:pt x="310054" y="1069427"/>
                    <a:pt x="381000" y="1104900"/>
                  </a:cubicBezTo>
                  <a:cubicBezTo>
                    <a:pt x="398961" y="1113880"/>
                    <a:pt x="419100" y="1117600"/>
                    <a:pt x="438150" y="1123950"/>
                  </a:cubicBezTo>
                  <a:cubicBezTo>
                    <a:pt x="457200" y="1136650"/>
                    <a:pt x="474378" y="1152751"/>
                    <a:pt x="495300" y="1162050"/>
                  </a:cubicBezTo>
                  <a:cubicBezTo>
                    <a:pt x="668784" y="1239154"/>
                    <a:pt x="793752" y="1208919"/>
                    <a:pt x="1009650" y="1219200"/>
                  </a:cubicBezTo>
                  <a:cubicBezTo>
                    <a:pt x="1066800" y="1225550"/>
                    <a:pt x="1124381" y="1228797"/>
                    <a:pt x="1181100" y="1238250"/>
                  </a:cubicBezTo>
                  <a:cubicBezTo>
                    <a:pt x="1200907" y="1241551"/>
                    <a:pt x="1218493" y="1253708"/>
                    <a:pt x="1238250" y="1257300"/>
                  </a:cubicBezTo>
                  <a:cubicBezTo>
                    <a:pt x="1288620" y="1266458"/>
                    <a:pt x="1339969" y="1269110"/>
                    <a:pt x="1390650" y="1276350"/>
                  </a:cubicBezTo>
                  <a:cubicBezTo>
                    <a:pt x="1666370" y="1315739"/>
                    <a:pt x="1303823" y="1275287"/>
                    <a:pt x="1695450" y="1314450"/>
                  </a:cubicBezTo>
                  <a:cubicBezTo>
                    <a:pt x="1720850" y="1320800"/>
                    <a:pt x="1746572" y="1325977"/>
                    <a:pt x="1771650" y="1333500"/>
                  </a:cubicBezTo>
                  <a:lnTo>
                    <a:pt x="1943100" y="1390650"/>
                  </a:lnTo>
                  <a:cubicBezTo>
                    <a:pt x="1988396" y="1405749"/>
                    <a:pt x="2028610" y="1420777"/>
                    <a:pt x="2076450" y="1428750"/>
                  </a:cubicBezTo>
                  <a:cubicBezTo>
                    <a:pt x="2165031" y="1443513"/>
                    <a:pt x="2254250" y="1454150"/>
                    <a:pt x="2343150" y="1466850"/>
                  </a:cubicBezTo>
                  <a:cubicBezTo>
                    <a:pt x="2434590" y="1497330"/>
                    <a:pt x="2378710" y="1461770"/>
                    <a:pt x="2419350" y="1543050"/>
                  </a:cubicBezTo>
                  <a:cubicBezTo>
                    <a:pt x="2422190" y="1548730"/>
                    <a:pt x="2419350" y="1530350"/>
                    <a:pt x="2419350" y="1524000"/>
                  </a:cubicBezTo>
                </a:path>
              </a:pathLst>
            </a:custGeom>
            <a:grpFill/>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9" name="Freeform 8"/>
            <p:cNvSpPr/>
            <p:nvPr/>
          </p:nvSpPr>
          <p:spPr>
            <a:xfrm flipH="1">
              <a:off x="3581400" y="5257800"/>
              <a:ext cx="2434590" cy="1548730"/>
            </a:xfrm>
            <a:custGeom>
              <a:avLst/>
              <a:gdLst>
                <a:gd name="connsiteX0" fmla="*/ 1066800 w 2434590"/>
                <a:gd name="connsiteY0" fmla="*/ 0 h 1548730"/>
                <a:gd name="connsiteX1" fmla="*/ 1047750 w 2434590"/>
                <a:gd name="connsiteY1" fmla="*/ 57150 h 1548730"/>
                <a:gd name="connsiteX2" fmla="*/ 895350 w 2434590"/>
                <a:gd name="connsiteY2" fmla="*/ 171450 h 1548730"/>
                <a:gd name="connsiteX3" fmla="*/ 857250 w 2434590"/>
                <a:gd name="connsiteY3" fmla="*/ 228600 h 1548730"/>
                <a:gd name="connsiteX4" fmla="*/ 800100 w 2434590"/>
                <a:gd name="connsiteY4" fmla="*/ 247650 h 1548730"/>
                <a:gd name="connsiteX5" fmla="*/ 590550 w 2434590"/>
                <a:gd name="connsiteY5" fmla="*/ 266700 h 1548730"/>
                <a:gd name="connsiteX6" fmla="*/ 476250 w 2434590"/>
                <a:gd name="connsiteY6" fmla="*/ 247650 h 1548730"/>
                <a:gd name="connsiteX7" fmla="*/ 361950 w 2434590"/>
                <a:gd name="connsiteY7" fmla="*/ 304800 h 1548730"/>
                <a:gd name="connsiteX8" fmla="*/ 304800 w 2434590"/>
                <a:gd name="connsiteY8" fmla="*/ 323850 h 1548730"/>
                <a:gd name="connsiteX9" fmla="*/ 266700 w 2434590"/>
                <a:gd name="connsiteY9" fmla="*/ 381000 h 1548730"/>
                <a:gd name="connsiteX10" fmla="*/ 190500 w 2434590"/>
                <a:gd name="connsiteY10" fmla="*/ 400050 h 1548730"/>
                <a:gd name="connsiteX11" fmla="*/ 57150 w 2434590"/>
                <a:gd name="connsiteY11" fmla="*/ 533400 h 1548730"/>
                <a:gd name="connsiteX12" fmla="*/ 38100 w 2434590"/>
                <a:gd name="connsiteY12" fmla="*/ 666750 h 1548730"/>
                <a:gd name="connsiteX13" fmla="*/ 0 w 2434590"/>
                <a:gd name="connsiteY13" fmla="*/ 742950 h 1548730"/>
                <a:gd name="connsiteX14" fmla="*/ 95250 w 2434590"/>
                <a:gd name="connsiteY14" fmla="*/ 895350 h 1548730"/>
                <a:gd name="connsiteX15" fmla="*/ 209550 w 2434590"/>
                <a:gd name="connsiteY15" fmla="*/ 971550 h 1548730"/>
                <a:gd name="connsiteX16" fmla="*/ 266700 w 2434590"/>
                <a:gd name="connsiteY16" fmla="*/ 1009650 h 1548730"/>
                <a:gd name="connsiteX17" fmla="*/ 381000 w 2434590"/>
                <a:gd name="connsiteY17" fmla="*/ 1104900 h 1548730"/>
                <a:gd name="connsiteX18" fmla="*/ 438150 w 2434590"/>
                <a:gd name="connsiteY18" fmla="*/ 1123950 h 1548730"/>
                <a:gd name="connsiteX19" fmla="*/ 495300 w 2434590"/>
                <a:gd name="connsiteY19" fmla="*/ 1162050 h 1548730"/>
                <a:gd name="connsiteX20" fmla="*/ 1009650 w 2434590"/>
                <a:gd name="connsiteY20" fmla="*/ 1219200 h 1548730"/>
                <a:gd name="connsiteX21" fmla="*/ 1181100 w 2434590"/>
                <a:gd name="connsiteY21" fmla="*/ 1238250 h 1548730"/>
                <a:gd name="connsiteX22" fmla="*/ 1238250 w 2434590"/>
                <a:gd name="connsiteY22" fmla="*/ 1257300 h 1548730"/>
                <a:gd name="connsiteX23" fmla="*/ 1390650 w 2434590"/>
                <a:gd name="connsiteY23" fmla="*/ 1276350 h 1548730"/>
                <a:gd name="connsiteX24" fmla="*/ 1695450 w 2434590"/>
                <a:gd name="connsiteY24" fmla="*/ 1314450 h 1548730"/>
                <a:gd name="connsiteX25" fmla="*/ 1771650 w 2434590"/>
                <a:gd name="connsiteY25" fmla="*/ 1333500 h 1548730"/>
                <a:gd name="connsiteX26" fmla="*/ 1943100 w 2434590"/>
                <a:gd name="connsiteY26" fmla="*/ 1390650 h 1548730"/>
                <a:gd name="connsiteX27" fmla="*/ 2076450 w 2434590"/>
                <a:gd name="connsiteY27" fmla="*/ 1428750 h 1548730"/>
                <a:gd name="connsiteX28" fmla="*/ 2343150 w 2434590"/>
                <a:gd name="connsiteY28" fmla="*/ 1466850 h 1548730"/>
                <a:gd name="connsiteX29" fmla="*/ 2419350 w 2434590"/>
                <a:gd name="connsiteY29" fmla="*/ 1543050 h 1548730"/>
                <a:gd name="connsiteX30" fmla="*/ 2419350 w 2434590"/>
                <a:gd name="connsiteY30" fmla="*/ 1524000 h 1548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2434590" h="1548730">
                  <a:moveTo>
                    <a:pt x="1066800" y="0"/>
                  </a:moveTo>
                  <a:cubicBezTo>
                    <a:pt x="1060450" y="19050"/>
                    <a:pt x="1060818" y="41904"/>
                    <a:pt x="1047750" y="57150"/>
                  </a:cubicBezTo>
                  <a:cubicBezTo>
                    <a:pt x="1017582" y="92345"/>
                    <a:pt x="939616" y="141939"/>
                    <a:pt x="895350" y="171450"/>
                  </a:cubicBezTo>
                  <a:cubicBezTo>
                    <a:pt x="882650" y="190500"/>
                    <a:pt x="875128" y="214297"/>
                    <a:pt x="857250" y="228600"/>
                  </a:cubicBezTo>
                  <a:cubicBezTo>
                    <a:pt x="841570" y="241144"/>
                    <a:pt x="819979" y="244810"/>
                    <a:pt x="800100" y="247650"/>
                  </a:cubicBezTo>
                  <a:cubicBezTo>
                    <a:pt x="730667" y="257569"/>
                    <a:pt x="660400" y="260350"/>
                    <a:pt x="590550" y="266700"/>
                  </a:cubicBezTo>
                  <a:cubicBezTo>
                    <a:pt x="552450" y="260350"/>
                    <a:pt x="514876" y="247650"/>
                    <a:pt x="476250" y="247650"/>
                  </a:cubicBezTo>
                  <a:cubicBezTo>
                    <a:pt x="428367" y="247650"/>
                    <a:pt x="400477" y="285537"/>
                    <a:pt x="361950" y="304800"/>
                  </a:cubicBezTo>
                  <a:cubicBezTo>
                    <a:pt x="343989" y="313780"/>
                    <a:pt x="323850" y="317500"/>
                    <a:pt x="304800" y="323850"/>
                  </a:cubicBezTo>
                  <a:cubicBezTo>
                    <a:pt x="292100" y="342900"/>
                    <a:pt x="285750" y="368300"/>
                    <a:pt x="266700" y="381000"/>
                  </a:cubicBezTo>
                  <a:cubicBezTo>
                    <a:pt x="244915" y="395523"/>
                    <a:pt x="210204" y="382809"/>
                    <a:pt x="190500" y="400050"/>
                  </a:cubicBezTo>
                  <a:cubicBezTo>
                    <a:pt x="2386" y="564650"/>
                    <a:pt x="201934" y="485139"/>
                    <a:pt x="57150" y="533400"/>
                  </a:cubicBezTo>
                  <a:cubicBezTo>
                    <a:pt x="50800" y="577850"/>
                    <a:pt x="49914" y="623431"/>
                    <a:pt x="38100" y="666750"/>
                  </a:cubicBezTo>
                  <a:cubicBezTo>
                    <a:pt x="30628" y="694147"/>
                    <a:pt x="0" y="714552"/>
                    <a:pt x="0" y="742950"/>
                  </a:cubicBezTo>
                  <a:cubicBezTo>
                    <a:pt x="0" y="867664"/>
                    <a:pt x="30532" y="841418"/>
                    <a:pt x="95250" y="895350"/>
                  </a:cubicBezTo>
                  <a:cubicBezTo>
                    <a:pt x="190382" y="974627"/>
                    <a:pt x="109115" y="938072"/>
                    <a:pt x="209550" y="971550"/>
                  </a:cubicBezTo>
                  <a:cubicBezTo>
                    <a:pt x="228600" y="984250"/>
                    <a:pt x="249111" y="994993"/>
                    <a:pt x="266700" y="1009650"/>
                  </a:cubicBezTo>
                  <a:cubicBezTo>
                    <a:pt x="329897" y="1062314"/>
                    <a:pt x="310054" y="1069427"/>
                    <a:pt x="381000" y="1104900"/>
                  </a:cubicBezTo>
                  <a:cubicBezTo>
                    <a:pt x="398961" y="1113880"/>
                    <a:pt x="419100" y="1117600"/>
                    <a:pt x="438150" y="1123950"/>
                  </a:cubicBezTo>
                  <a:cubicBezTo>
                    <a:pt x="457200" y="1136650"/>
                    <a:pt x="474378" y="1152751"/>
                    <a:pt x="495300" y="1162050"/>
                  </a:cubicBezTo>
                  <a:cubicBezTo>
                    <a:pt x="668784" y="1239154"/>
                    <a:pt x="793752" y="1208919"/>
                    <a:pt x="1009650" y="1219200"/>
                  </a:cubicBezTo>
                  <a:cubicBezTo>
                    <a:pt x="1066800" y="1225550"/>
                    <a:pt x="1124381" y="1228797"/>
                    <a:pt x="1181100" y="1238250"/>
                  </a:cubicBezTo>
                  <a:cubicBezTo>
                    <a:pt x="1200907" y="1241551"/>
                    <a:pt x="1218493" y="1253708"/>
                    <a:pt x="1238250" y="1257300"/>
                  </a:cubicBezTo>
                  <a:cubicBezTo>
                    <a:pt x="1288620" y="1266458"/>
                    <a:pt x="1339969" y="1269110"/>
                    <a:pt x="1390650" y="1276350"/>
                  </a:cubicBezTo>
                  <a:cubicBezTo>
                    <a:pt x="1666370" y="1315739"/>
                    <a:pt x="1303823" y="1275287"/>
                    <a:pt x="1695450" y="1314450"/>
                  </a:cubicBezTo>
                  <a:cubicBezTo>
                    <a:pt x="1720850" y="1320800"/>
                    <a:pt x="1746572" y="1325977"/>
                    <a:pt x="1771650" y="1333500"/>
                  </a:cubicBezTo>
                  <a:lnTo>
                    <a:pt x="1943100" y="1390650"/>
                  </a:lnTo>
                  <a:cubicBezTo>
                    <a:pt x="1988396" y="1405749"/>
                    <a:pt x="2028610" y="1420777"/>
                    <a:pt x="2076450" y="1428750"/>
                  </a:cubicBezTo>
                  <a:cubicBezTo>
                    <a:pt x="2165031" y="1443513"/>
                    <a:pt x="2254250" y="1454150"/>
                    <a:pt x="2343150" y="1466850"/>
                  </a:cubicBezTo>
                  <a:cubicBezTo>
                    <a:pt x="2434590" y="1497330"/>
                    <a:pt x="2378710" y="1461770"/>
                    <a:pt x="2419350" y="1543050"/>
                  </a:cubicBezTo>
                  <a:cubicBezTo>
                    <a:pt x="2422190" y="1548730"/>
                    <a:pt x="2419350" y="1530350"/>
                    <a:pt x="2419350" y="1524000"/>
                  </a:cubicBezTo>
                </a:path>
              </a:pathLst>
            </a:custGeom>
            <a:grpFill/>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grpSp>
          <p:nvGrpSpPr>
            <p:cNvPr id="3" name="Group 14"/>
            <p:cNvGrpSpPr/>
            <p:nvPr/>
          </p:nvGrpSpPr>
          <p:grpSpPr>
            <a:xfrm>
              <a:off x="2743200" y="1600200"/>
              <a:ext cx="2224154" cy="3886200"/>
              <a:chOff x="5776846" y="1295400"/>
              <a:chExt cx="2224154" cy="3886200"/>
            </a:xfrm>
            <a:grpFill/>
          </p:grpSpPr>
          <p:sp>
            <p:nvSpPr>
              <p:cNvPr id="12" name="Freeform 11"/>
              <p:cNvSpPr/>
              <p:nvPr/>
            </p:nvSpPr>
            <p:spPr>
              <a:xfrm>
                <a:off x="5776846" y="2343150"/>
                <a:ext cx="1563192" cy="2819400"/>
              </a:xfrm>
              <a:custGeom>
                <a:avLst/>
                <a:gdLst>
                  <a:gd name="connsiteX0" fmla="*/ 795404 w 1563192"/>
                  <a:gd name="connsiteY0" fmla="*/ 0 h 2819400"/>
                  <a:gd name="connsiteX1" fmla="*/ 776354 w 1563192"/>
                  <a:gd name="connsiteY1" fmla="*/ 361950 h 2819400"/>
                  <a:gd name="connsiteX2" fmla="*/ 604904 w 1563192"/>
                  <a:gd name="connsiteY2" fmla="*/ 457200 h 2819400"/>
                  <a:gd name="connsiteX3" fmla="*/ 433454 w 1563192"/>
                  <a:gd name="connsiteY3" fmla="*/ 514350 h 2819400"/>
                  <a:gd name="connsiteX4" fmla="*/ 319154 w 1563192"/>
                  <a:gd name="connsiteY4" fmla="*/ 552450 h 2819400"/>
                  <a:gd name="connsiteX5" fmla="*/ 262004 w 1563192"/>
                  <a:gd name="connsiteY5" fmla="*/ 571500 h 2819400"/>
                  <a:gd name="connsiteX6" fmla="*/ 204854 w 1563192"/>
                  <a:gd name="connsiteY6" fmla="*/ 590550 h 2819400"/>
                  <a:gd name="connsiteX7" fmla="*/ 166754 w 1563192"/>
                  <a:gd name="connsiteY7" fmla="*/ 647700 h 2819400"/>
                  <a:gd name="connsiteX8" fmla="*/ 109604 w 1563192"/>
                  <a:gd name="connsiteY8" fmla="*/ 685800 h 2819400"/>
                  <a:gd name="connsiteX9" fmla="*/ 90554 w 1563192"/>
                  <a:gd name="connsiteY9" fmla="*/ 762000 h 2819400"/>
                  <a:gd name="connsiteX10" fmla="*/ 52454 w 1563192"/>
                  <a:gd name="connsiteY10" fmla="*/ 895350 h 2819400"/>
                  <a:gd name="connsiteX11" fmla="*/ 14354 w 1563192"/>
                  <a:gd name="connsiteY11" fmla="*/ 1752600 h 2819400"/>
                  <a:gd name="connsiteX12" fmla="*/ 52454 w 1563192"/>
                  <a:gd name="connsiteY12" fmla="*/ 2400300 h 2819400"/>
                  <a:gd name="connsiteX13" fmla="*/ 71504 w 1563192"/>
                  <a:gd name="connsiteY13" fmla="*/ 2476500 h 2819400"/>
                  <a:gd name="connsiteX14" fmla="*/ 90554 w 1563192"/>
                  <a:gd name="connsiteY14" fmla="*/ 2533650 h 2819400"/>
                  <a:gd name="connsiteX15" fmla="*/ 204854 w 1563192"/>
                  <a:gd name="connsiteY15" fmla="*/ 2571750 h 2819400"/>
                  <a:gd name="connsiteX16" fmla="*/ 262004 w 1563192"/>
                  <a:gd name="connsiteY16" fmla="*/ 2590800 h 2819400"/>
                  <a:gd name="connsiteX17" fmla="*/ 319154 w 1563192"/>
                  <a:gd name="connsiteY17" fmla="*/ 2628900 h 2819400"/>
                  <a:gd name="connsiteX18" fmla="*/ 433454 w 1563192"/>
                  <a:gd name="connsiteY18" fmla="*/ 2667000 h 2819400"/>
                  <a:gd name="connsiteX19" fmla="*/ 490604 w 1563192"/>
                  <a:gd name="connsiteY19" fmla="*/ 2705100 h 2819400"/>
                  <a:gd name="connsiteX20" fmla="*/ 1100204 w 1563192"/>
                  <a:gd name="connsiteY20" fmla="*/ 2743200 h 2819400"/>
                  <a:gd name="connsiteX21" fmla="*/ 1157354 w 1563192"/>
                  <a:gd name="connsiteY21" fmla="*/ 2781300 h 2819400"/>
                  <a:gd name="connsiteX22" fmla="*/ 1290704 w 1563192"/>
                  <a:gd name="connsiteY22" fmla="*/ 2819400 h 2819400"/>
                  <a:gd name="connsiteX23" fmla="*/ 1500254 w 1563192"/>
                  <a:gd name="connsiteY23" fmla="*/ 2800350 h 2819400"/>
                  <a:gd name="connsiteX24" fmla="*/ 1538354 w 1563192"/>
                  <a:gd name="connsiteY24" fmla="*/ 2686050 h 2819400"/>
                  <a:gd name="connsiteX25" fmla="*/ 1557404 w 1563192"/>
                  <a:gd name="connsiteY25" fmla="*/ 2628900 h 2819400"/>
                  <a:gd name="connsiteX26" fmla="*/ 1424054 w 1563192"/>
                  <a:gd name="connsiteY26" fmla="*/ 2514600 h 2819400"/>
                  <a:gd name="connsiteX27" fmla="*/ 1366904 w 1563192"/>
                  <a:gd name="connsiteY27" fmla="*/ 2495550 h 2819400"/>
                  <a:gd name="connsiteX28" fmla="*/ 1309754 w 1563192"/>
                  <a:gd name="connsiteY28" fmla="*/ 2457450 h 2819400"/>
                  <a:gd name="connsiteX29" fmla="*/ 1138304 w 1563192"/>
                  <a:gd name="connsiteY29" fmla="*/ 2419350 h 2819400"/>
                  <a:gd name="connsiteX30" fmla="*/ 1081154 w 1563192"/>
                  <a:gd name="connsiteY30" fmla="*/ 2400300 h 2819400"/>
                  <a:gd name="connsiteX31" fmla="*/ 852554 w 1563192"/>
                  <a:gd name="connsiteY31" fmla="*/ 2362200 h 2819400"/>
                  <a:gd name="connsiteX32" fmla="*/ 776354 w 1563192"/>
                  <a:gd name="connsiteY32" fmla="*/ 2343150 h 2819400"/>
                  <a:gd name="connsiteX33" fmla="*/ 719204 w 1563192"/>
                  <a:gd name="connsiteY33" fmla="*/ 2324100 h 2819400"/>
                  <a:gd name="connsiteX34" fmla="*/ 452504 w 1563192"/>
                  <a:gd name="connsiteY34" fmla="*/ 2286000 h 2819400"/>
                  <a:gd name="connsiteX35" fmla="*/ 433454 w 1563192"/>
                  <a:gd name="connsiteY35" fmla="*/ 2228850 h 2819400"/>
                  <a:gd name="connsiteX36" fmla="*/ 452504 w 1563192"/>
                  <a:gd name="connsiteY36" fmla="*/ 2133600 h 2819400"/>
                  <a:gd name="connsiteX37" fmla="*/ 528704 w 1563192"/>
                  <a:gd name="connsiteY37" fmla="*/ 1847850 h 2819400"/>
                  <a:gd name="connsiteX38" fmla="*/ 566804 w 1563192"/>
                  <a:gd name="connsiteY38" fmla="*/ 1733550 h 2819400"/>
                  <a:gd name="connsiteX39" fmla="*/ 547754 w 1563192"/>
                  <a:gd name="connsiteY39" fmla="*/ 1333500 h 2819400"/>
                  <a:gd name="connsiteX40" fmla="*/ 509654 w 1563192"/>
                  <a:gd name="connsiteY40" fmla="*/ 1276350 h 2819400"/>
                  <a:gd name="connsiteX41" fmla="*/ 509654 w 1563192"/>
                  <a:gd name="connsiteY41" fmla="*/ 1104900 h 281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1563192" h="2819400">
                    <a:moveTo>
                      <a:pt x="795404" y="0"/>
                    </a:moveTo>
                    <a:cubicBezTo>
                      <a:pt x="789054" y="120650"/>
                      <a:pt x="811531" y="246368"/>
                      <a:pt x="776354" y="361950"/>
                    </a:cubicBezTo>
                    <a:cubicBezTo>
                      <a:pt x="761563" y="410550"/>
                      <a:pt x="654530" y="440658"/>
                      <a:pt x="604904" y="457200"/>
                    </a:cubicBezTo>
                    <a:cubicBezTo>
                      <a:pt x="499388" y="527544"/>
                      <a:pt x="597714" y="473285"/>
                      <a:pt x="433454" y="514350"/>
                    </a:cubicBezTo>
                    <a:cubicBezTo>
                      <a:pt x="394492" y="524090"/>
                      <a:pt x="357254" y="539750"/>
                      <a:pt x="319154" y="552450"/>
                    </a:cubicBezTo>
                    <a:lnTo>
                      <a:pt x="262004" y="571500"/>
                    </a:lnTo>
                    <a:lnTo>
                      <a:pt x="204854" y="590550"/>
                    </a:lnTo>
                    <a:cubicBezTo>
                      <a:pt x="192154" y="609600"/>
                      <a:pt x="182943" y="631511"/>
                      <a:pt x="166754" y="647700"/>
                    </a:cubicBezTo>
                    <a:cubicBezTo>
                      <a:pt x="150565" y="663889"/>
                      <a:pt x="122304" y="666750"/>
                      <a:pt x="109604" y="685800"/>
                    </a:cubicBezTo>
                    <a:cubicBezTo>
                      <a:pt x="95081" y="707585"/>
                      <a:pt x="97747" y="736826"/>
                      <a:pt x="90554" y="762000"/>
                    </a:cubicBezTo>
                    <a:cubicBezTo>
                      <a:pt x="35895" y="953306"/>
                      <a:pt x="112007" y="657136"/>
                      <a:pt x="52454" y="895350"/>
                    </a:cubicBezTo>
                    <a:cubicBezTo>
                      <a:pt x="19167" y="1228220"/>
                      <a:pt x="7749" y="1296838"/>
                      <a:pt x="14354" y="1752600"/>
                    </a:cubicBezTo>
                    <a:cubicBezTo>
                      <a:pt x="17488" y="1968850"/>
                      <a:pt x="0" y="2190484"/>
                      <a:pt x="52454" y="2400300"/>
                    </a:cubicBezTo>
                    <a:cubicBezTo>
                      <a:pt x="58804" y="2425700"/>
                      <a:pt x="64311" y="2451326"/>
                      <a:pt x="71504" y="2476500"/>
                    </a:cubicBezTo>
                    <a:cubicBezTo>
                      <a:pt x="77021" y="2495808"/>
                      <a:pt x="74214" y="2521978"/>
                      <a:pt x="90554" y="2533650"/>
                    </a:cubicBezTo>
                    <a:cubicBezTo>
                      <a:pt x="123234" y="2556993"/>
                      <a:pt x="166754" y="2559050"/>
                      <a:pt x="204854" y="2571750"/>
                    </a:cubicBezTo>
                    <a:lnTo>
                      <a:pt x="262004" y="2590800"/>
                    </a:lnTo>
                    <a:cubicBezTo>
                      <a:pt x="281054" y="2603500"/>
                      <a:pt x="298232" y="2619601"/>
                      <a:pt x="319154" y="2628900"/>
                    </a:cubicBezTo>
                    <a:cubicBezTo>
                      <a:pt x="355854" y="2645211"/>
                      <a:pt x="433454" y="2667000"/>
                      <a:pt x="433454" y="2667000"/>
                    </a:cubicBezTo>
                    <a:cubicBezTo>
                      <a:pt x="452504" y="2679700"/>
                      <a:pt x="467809" y="2702963"/>
                      <a:pt x="490604" y="2705100"/>
                    </a:cubicBezTo>
                    <a:cubicBezTo>
                      <a:pt x="1204750" y="2772051"/>
                      <a:pt x="852816" y="2660737"/>
                      <a:pt x="1100204" y="2743200"/>
                    </a:cubicBezTo>
                    <a:cubicBezTo>
                      <a:pt x="1119254" y="2755900"/>
                      <a:pt x="1136876" y="2771061"/>
                      <a:pt x="1157354" y="2781300"/>
                    </a:cubicBezTo>
                    <a:cubicBezTo>
                      <a:pt x="1184683" y="2794965"/>
                      <a:pt x="1266289" y="2813296"/>
                      <a:pt x="1290704" y="2819400"/>
                    </a:cubicBezTo>
                    <a:lnTo>
                      <a:pt x="1500254" y="2800350"/>
                    </a:lnTo>
                    <a:cubicBezTo>
                      <a:pt x="1535615" y="2781310"/>
                      <a:pt x="1525654" y="2724150"/>
                      <a:pt x="1538354" y="2686050"/>
                    </a:cubicBezTo>
                    <a:lnTo>
                      <a:pt x="1557404" y="2628900"/>
                    </a:lnTo>
                    <a:cubicBezTo>
                      <a:pt x="1528614" y="2513738"/>
                      <a:pt x="1563192" y="2560979"/>
                      <a:pt x="1424054" y="2514600"/>
                    </a:cubicBezTo>
                    <a:lnTo>
                      <a:pt x="1366904" y="2495550"/>
                    </a:lnTo>
                    <a:cubicBezTo>
                      <a:pt x="1347854" y="2482850"/>
                      <a:pt x="1330232" y="2467689"/>
                      <a:pt x="1309754" y="2457450"/>
                    </a:cubicBezTo>
                    <a:cubicBezTo>
                      <a:pt x="1262857" y="2434002"/>
                      <a:pt x="1182204" y="2426667"/>
                      <a:pt x="1138304" y="2419350"/>
                    </a:cubicBezTo>
                    <a:cubicBezTo>
                      <a:pt x="1119254" y="2413000"/>
                      <a:pt x="1100845" y="2404238"/>
                      <a:pt x="1081154" y="2400300"/>
                    </a:cubicBezTo>
                    <a:cubicBezTo>
                      <a:pt x="683573" y="2320784"/>
                      <a:pt x="1159259" y="2430357"/>
                      <a:pt x="852554" y="2362200"/>
                    </a:cubicBezTo>
                    <a:cubicBezTo>
                      <a:pt x="826996" y="2356520"/>
                      <a:pt x="801528" y="2350343"/>
                      <a:pt x="776354" y="2343150"/>
                    </a:cubicBezTo>
                    <a:cubicBezTo>
                      <a:pt x="757046" y="2337633"/>
                      <a:pt x="738685" y="2328970"/>
                      <a:pt x="719204" y="2324100"/>
                    </a:cubicBezTo>
                    <a:cubicBezTo>
                      <a:pt x="622158" y="2299838"/>
                      <a:pt x="559190" y="2297854"/>
                      <a:pt x="452504" y="2286000"/>
                    </a:cubicBezTo>
                    <a:cubicBezTo>
                      <a:pt x="446154" y="2266950"/>
                      <a:pt x="433454" y="2248930"/>
                      <a:pt x="433454" y="2228850"/>
                    </a:cubicBezTo>
                    <a:cubicBezTo>
                      <a:pt x="433454" y="2196471"/>
                      <a:pt x="444651" y="2165012"/>
                      <a:pt x="452504" y="2133600"/>
                    </a:cubicBezTo>
                    <a:cubicBezTo>
                      <a:pt x="476413" y="2037965"/>
                      <a:pt x="503304" y="1943100"/>
                      <a:pt x="528704" y="1847850"/>
                    </a:cubicBezTo>
                    <a:cubicBezTo>
                      <a:pt x="539052" y="1809045"/>
                      <a:pt x="566804" y="1733550"/>
                      <a:pt x="566804" y="1733550"/>
                    </a:cubicBezTo>
                    <a:cubicBezTo>
                      <a:pt x="560454" y="1600200"/>
                      <a:pt x="564313" y="1465970"/>
                      <a:pt x="547754" y="1333500"/>
                    </a:cubicBezTo>
                    <a:cubicBezTo>
                      <a:pt x="544914" y="1310782"/>
                      <a:pt x="513418" y="1298934"/>
                      <a:pt x="509654" y="1276350"/>
                    </a:cubicBezTo>
                    <a:cubicBezTo>
                      <a:pt x="500259" y="1219978"/>
                      <a:pt x="509654" y="1162050"/>
                      <a:pt x="509654" y="1104900"/>
                    </a:cubicBezTo>
                  </a:path>
                </a:pathLst>
              </a:custGeom>
              <a:grpFill/>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3" name="Freeform 12"/>
              <p:cNvSpPr/>
              <p:nvPr/>
            </p:nvSpPr>
            <p:spPr>
              <a:xfrm flipH="1">
                <a:off x="6437808" y="2362200"/>
                <a:ext cx="1563192" cy="2819400"/>
              </a:xfrm>
              <a:custGeom>
                <a:avLst/>
                <a:gdLst>
                  <a:gd name="connsiteX0" fmla="*/ 795404 w 1563192"/>
                  <a:gd name="connsiteY0" fmla="*/ 0 h 2819400"/>
                  <a:gd name="connsiteX1" fmla="*/ 776354 w 1563192"/>
                  <a:gd name="connsiteY1" fmla="*/ 361950 h 2819400"/>
                  <a:gd name="connsiteX2" fmla="*/ 604904 w 1563192"/>
                  <a:gd name="connsiteY2" fmla="*/ 457200 h 2819400"/>
                  <a:gd name="connsiteX3" fmla="*/ 433454 w 1563192"/>
                  <a:gd name="connsiteY3" fmla="*/ 514350 h 2819400"/>
                  <a:gd name="connsiteX4" fmla="*/ 319154 w 1563192"/>
                  <a:gd name="connsiteY4" fmla="*/ 552450 h 2819400"/>
                  <a:gd name="connsiteX5" fmla="*/ 262004 w 1563192"/>
                  <a:gd name="connsiteY5" fmla="*/ 571500 h 2819400"/>
                  <a:gd name="connsiteX6" fmla="*/ 204854 w 1563192"/>
                  <a:gd name="connsiteY6" fmla="*/ 590550 h 2819400"/>
                  <a:gd name="connsiteX7" fmla="*/ 166754 w 1563192"/>
                  <a:gd name="connsiteY7" fmla="*/ 647700 h 2819400"/>
                  <a:gd name="connsiteX8" fmla="*/ 109604 w 1563192"/>
                  <a:gd name="connsiteY8" fmla="*/ 685800 h 2819400"/>
                  <a:gd name="connsiteX9" fmla="*/ 90554 w 1563192"/>
                  <a:gd name="connsiteY9" fmla="*/ 762000 h 2819400"/>
                  <a:gd name="connsiteX10" fmla="*/ 52454 w 1563192"/>
                  <a:gd name="connsiteY10" fmla="*/ 895350 h 2819400"/>
                  <a:gd name="connsiteX11" fmla="*/ 14354 w 1563192"/>
                  <a:gd name="connsiteY11" fmla="*/ 1752600 h 2819400"/>
                  <a:gd name="connsiteX12" fmla="*/ 52454 w 1563192"/>
                  <a:gd name="connsiteY12" fmla="*/ 2400300 h 2819400"/>
                  <a:gd name="connsiteX13" fmla="*/ 71504 w 1563192"/>
                  <a:gd name="connsiteY13" fmla="*/ 2476500 h 2819400"/>
                  <a:gd name="connsiteX14" fmla="*/ 90554 w 1563192"/>
                  <a:gd name="connsiteY14" fmla="*/ 2533650 h 2819400"/>
                  <a:gd name="connsiteX15" fmla="*/ 204854 w 1563192"/>
                  <a:gd name="connsiteY15" fmla="*/ 2571750 h 2819400"/>
                  <a:gd name="connsiteX16" fmla="*/ 262004 w 1563192"/>
                  <a:gd name="connsiteY16" fmla="*/ 2590800 h 2819400"/>
                  <a:gd name="connsiteX17" fmla="*/ 319154 w 1563192"/>
                  <a:gd name="connsiteY17" fmla="*/ 2628900 h 2819400"/>
                  <a:gd name="connsiteX18" fmla="*/ 433454 w 1563192"/>
                  <a:gd name="connsiteY18" fmla="*/ 2667000 h 2819400"/>
                  <a:gd name="connsiteX19" fmla="*/ 490604 w 1563192"/>
                  <a:gd name="connsiteY19" fmla="*/ 2705100 h 2819400"/>
                  <a:gd name="connsiteX20" fmla="*/ 1100204 w 1563192"/>
                  <a:gd name="connsiteY20" fmla="*/ 2743200 h 2819400"/>
                  <a:gd name="connsiteX21" fmla="*/ 1157354 w 1563192"/>
                  <a:gd name="connsiteY21" fmla="*/ 2781300 h 2819400"/>
                  <a:gd name="connsiteX22" fmla="*/ 1290704 w 1563192"/>
                  <a:gd name="connsiteY22" fmla="*/ 2819400 h 2819400"/>
                  <a:gd name="connsiteX23" fmla="*/ 1500254 w 1563192"/>
                  <a:gd name="connsiteY23" fmla="*/ 2800350 h 2819400"/>
                  <a:gd name="connsiteX24" fmla="*/ 1538354 w 1563192"/>
                  <a:gd name="connsiteY24" fmla="*/ 2686050 h 2819400"/>
                  <a:gd name="connsiteX25" fmla="*/ 1557404 w 1563192"/>
                  <a:gd name="connsiteY25" fmla="*/ 2628900 h 2819400"/>
                  <a:gd name="connsiteX26" fmla="*/ 1424054 w 1563192"/>
                  <a:gd name="connsiteY26" fmla="*/ 2514600 h 2819400"/>
                  <a:gd name="connsiteX27" fmla="*/ 1366904 w 1563192"/>
                  <a:gd name="connsiteY27" fmla="*/ 2495550 h 2819400"/>
                  <a:gd name="connsiteX28" fmla="*/ 1309754 w 1563192"/>
                  <a:gd name="connsiteY28" fmla="*/ 2457450 h 2819400"/>
                  <a:gd name="connsiteX29" fmla="*/ 1138304 w 1563192"/>
                  <a:gd name="connsiteY29" fmla="*/ 2419350 h 2819400"/>
                  <a:gd name="connsiteX30" fmla="*/ 1081154 w 1563192"/>
                  <a:gd name="connsiteY30" fmla="*/ 2400300 h 2819400"/>
                  <a:gd name="connsiteX31" fmla="*/ 852554 w 1563192"/>
                  <a:gd name="connsiteY31" fmla="*/ 2362200 h 2819400"/>
                  <a:gd name="connsiteX32" fmla="*/ 776354 w 1563192"/>
                  <a:gd name="connsiteY32" fmla="*/ 2343150 h 2819400"/>
                  <a:gd name="connsiteX33" fmla="*/ 719204 w 1563192"/>
                  <a:gd name="connsiteY33" fmla="*/ 2324100 h 2819400"/>
                  <a:gd name="connsiteX34" fmla="*/ 452504 w 1563192"/>
                  <a:gd name="connsiteY34" fmla="*/ 2286000 h 2819400"/>
                  <a:gd name="connsiteX35" fmla="*/ 433454 w 1563192"/>
                  <a:gd name="connsiteY35" fmla="*/ 2228850 h 2819400"/>
                  <a:gd name="connsiteX36" fmla="*/ 452504 w 1563192"/>
                  <a:gd name="connsiteY36" fmla="*/ 2133600 h 2819400"/>
                  <a:gd name="connsiteX37" fmla="*/ 528704 w 1563192"/>
                  <a:gd name="connsiteY37" fmla="*/ 1847850 h 2819400"/>
                  <a:gd name="connsiteX38" fmla="*/ 566804 w 1563192"/>
                  <a:gd name="connsiteY38" fmla="*/ 1733550 h 2819400"/>
                  <a:gd name="connsiteX39" fmla="*/ 547754 w 1563192"/>
                  <a:gd name="connsiteY39" fmla="*/ 1333500 h 2819400"/>
                  <a:gd name="connsiteX40" fmla="*/ 509654 w 1563192"/>
                  <a:gd name="connsiteY40" fmla="*/ 1276350 h 2819400"/>
                  <a:gd name="connsiteX41" fmla="*/ 509654 w 1563192"/>
                  <a:gd name="connsiteY41" fmla="*/ 1104900 h 281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1563192" h="2819400">
                    <a:moveTo>
                      <a:pt x="795404" y="0"/>
                    </a:moveTo>
                    <a:cubicBezTo>
                      <a:pt x="789054" y="120650"/>
                      <a:pt x="811531" y="246368"/>
                      <a:pt x="776354" y="361950"/>
                    </a:cubicBezTo>
                    <a:cubicBezTo>
                      <a:pt x="761563" y="410550"/>
                      <a:pt x="654530" y="440658"/>
                      <a:pt x="604904" y="457200"/>
                    </a:cubicBezTo>
                    <a:cubicBezTo>
                      <a:pt x="499388" y="527544"/>
                      <a:pt x="597714" y="473285"/>
                      <a:pt x="433454" y="514350"/>
                    </a:cubicBezTo>
                    <a:cubicBezTo>
                      <a:pt x="394492" y="524090"/>
                      <a:pt x="357254" y="539750"/>
                      <a:pt x="319154" y="552450"/>
                    </a:cubicBezTo>
                    <a:lnTo>
                      <a:pt x="262004" y="571500"/>
                    </a:lnTo>
                    <a:lnTo>
                      <a:pt x="204854" y="590550"/>
                    </a:lnTo>
                    <a:cubicBezTo>
                      <a:pt x="192154" y="609600"/>
                      <a:pt x="182943" y="631511"/>
                      <a:pt x="166754" y="647700"/>
                    </a:cubicBezTo>
                    <a:cubicBezTo>
                      <a:pt x="150565" y="663889"/>
                      <a:pt x="122304" y="666750"/>
                      <a:pt x="109604" y="685800"/>
                    </a:cubicBezTo>
                    <a:cubicBezTo>
                      <a:pt x="95081" y="707585"/>
                      <a:pt x="97747" y="736826"/>
                      <a:pt x="90554" y="762000"/>
                    </a:cubicBezTo>
                    <a:cubicBezTo>
                      <a:pt x="35895" y="953306"/>
                      <a:pt x="112007" y="657136"/>
                      <a:pt x="52454" y="895350"/>
                    </a:cubicBezTo>
                    <a:cubicBezTo>
                      <a:pt x="19167" y="1228220"/>
                      <a:pt x="7749" y="1296838"/>
                      <a:pt x="14354" y="1752600"/>
                    </a:cubicBezTo>
                    <a:cubicBezTo>
                      <a:pt x="17488" y="1968850"/>
                      <a:pt x="0" y="2190484"/>
                      <a:pt x="52454" y="2400300"/>
                    </a:cubicBezTo>
                    <a:cubicBezTo>
                      <a:pt x="58804" y="2425700"/>
                      <a:pt x="64311" y="2451326"/>
                      <a:pt x="71504" y="2476500"/>
                    </a:cubicBezTo>
                    <a:cubicBezTo>
                      <a:pt x="77021" y="2495808"/>
                      <a:pt x="74214" y="2521978"/>
                      <a:pt x="90554" y="2533650"/>
                    </a:cubicBezTo>
                    <a:cubicBezTo>
                      <a:pt x="123234" y="2556993"/>
                      <a:pt x="166754" y="2559050"/>
                      <a:pt x="204854" y="2571750"/>
                    </a:cubicBezTo>
                    <a:lnTo>
                      <a:pt x="262004" y="2590800"/>
                    </a:lnTo>
                    <a:cubicBezTo>
                      <a:pt x="281054" y="2603500"/>
                      <a:pt x="298232" y="2619601"/>
                      <a:pt x="319154" y="2628900"/>
                    </a:cubicBezTo>
                    <a:cubicBezTo>
                      <a:pt x="355854" y="2645211"/>
                      <a:pt x="433454" y="2667000"/>
                      <a:pt x="433454" y="2667000"/>
                    </a:cubicBezTo>
                    <a:cubicBezTo>
                      <a:pt x="452504" y="2679700"/>
                      <a:pt x="467809" y="2702963"/>
                      <a:pt x="490604" y="2705100"/>
                    </a:cubicBezTo>
                    <a:cubicBezTo>
                      <a:pt x="1204750" y="2772051"/>
                      <a:pt x="852816" y="2660737"/>
                      <a:pt x="1100204" y="2743200"/>
                    </a:cubicBezTo>
                    <a:cubicBezTo>
                      <a:pt x="1119254" y="2755900"/>
                      <a:pt x="1136876" y="2771061"/>
                      <a:pt x="1157354" y="2781300"/>
                    </a:cubicBezTo>
                    <a:cubicBezTo>
                      <a:pt x="1184683" y="2794965"/>
                      <a:pt x="1266289" y="2813296"/>
                      <a:pt x="1290704" y="2819400"/>
                    </a:cubicBezTo>
                    <a:lnTo>
                      <a:pt x="1500254" y="2800350"/>
                    </a:lnTo>
                    <a:cubicBezTo>
                      <a:pt x="1535615" y="2781310"/>
                      <a:pt x="1525654" y="2724150"/>
                      <a:pt x="1538354" y="2686050"/>
                    </a:cubicBezTo>
                    <a:lnTo>
                      <a:pt x="1557404" y="2628900"/>
                    </a:lnTo>
                    <a:cubicBezTo>
                      <a:pt x="1528614" y="2513738"/>
                      <a:pt x="1563192" y="2560979"/>
                      <a:pt x="1424054" y="2514600"/>
                    </a:cubicBezTo>
                    <a:lnTo>
                      <a:pt x="1366904" y="2495550"/>
                    </a:lnTo>
                    <a:cubicBezTo>
                      <a:pt x="1347854" y="2482850"/>
                      <a:pt x="1330232" y="2467689"/>
                      <a:pt x="1309754" y="2457450"/>
                    </a:cubicBezTo>
                    <a:cubicBezTo>
                      <a:pt x="1262857" y="2434002"/>
                      <a:pt x="1182204" y="2426667"/>
                      <a:pt x="1138304" y="2419350"/>
                    </a:cubicBezTo>
                    <a:cubicBezTo>
                      <a:pt x="1119254" y="2413000"/>
                      <a:pt x="1100845" y="2404238"/>
                      <a:pt x="1081154" y="2400300"/>
                    </a:cubicBezTo>
                    <a:cubicBezTo>
                      <a:pt x="683573" y="2320784"/>
                      <a:pt x="1159259" y="2430357"/>
                      <a:pt x="852554" y="2362200"/>
                    </a:cubicBezTo>
                    <a:cubicBezTo>
                      <a:pt x="826996" y="2356520"/>
                      <a:pt x="801528" y="2350343"/>
                      <a:pt x="776354" y="2343150"/>
                    </a:cubicBezTo>
                    <a:cubicBezTo>
                      <a:pt x="757046" y="2337633"/>
                      <a:pt x="738685" y="2328970"/>
                      <a:pt x="719204" y="2324100"/>
                    </a:cubicBezTo>
                    <a:cubicBezTo>
                      <a:pt x="622158" y="2299838"/>
                      <a:pt x="559190" y="2297854"/>
                      <a:pt x="452504" y="2286000"/>
                    </a:cubicBezTo>
                    <a:cubicBezTo>
                      <a:pt x="446154" y="2266950"/>
                      <a:pt x="433454" y="2248930"/>
                      <a:pt x="433454" y="2228850"/>
                    </a:cubicBezTo>
                    <a:cubicBezTo>
                      <a:pt x="433454" y="2196471"/>
                      <a:pt x="444651" y="2165012"/>
                      <a:pt x="452504" y="2133600"/>
                    </a:cubicBezTo>
                    <a:cubicBezTo>
                      <a:pt x="476413" y="2037965"/>
                      <a:pt x="503304" y="1943100"/>
                      <a:pt x="528704" y="1847850"/>
                    </a:cubicBezTo>
                    <a:cubicBezTo>
                      <a:pt x="539052" y="1809045"/>
                      <a:pt x="566804" y="1733550"/>
                      <a:pt x="566804" y="1733550"/>
                    </a:cubicBezTo>
                    <a:cubicBezTo>
                      <a:pt x="560454" y="1600200"/>
                      <a:pt x="564313" y="1465970"/>
                      <a:pt x="547754" y="1333500"/>
                    </a:cubicBezTo>
                    <a:cubicBezTo>
                      <a:pt x="544914" y="1310782"/>
                      <a:pt x="513418" y="1298934"/>
                      <a:pt x="509654" y="1276350"/>
                    </a:cubicBezTo>
                    <a:cubicBezTo>
                      <a:pt x="500259" y="1219978"/>
                      <a:pt x="509654" y="1162050"/>
                      <a:pt x="509654" y="1104900"/>
                    </a:cubicBezTo>
                  </a:path>
                </a:pathLst>
              </a:custGeom>
              <a:grpFill/>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4" name="Oval 13"/>
              <p:cNvSpPr/>
              <p:nvPr/>
            </p:nvSpPr>
            <p:spPr>
              <a:xfrm>
                <a:off x="6324600" y="1295400"/>
                <a:ext cx="1143000" cy="1295400"/>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18" name="Curved Up Arrow 17"/>
          <p:cNvSpPr/>
          <p:nvPr/>
        </p:nvSpPr>
        <p:spPr>
          <a:xfrm rot="15162064">
            <a:off x="5681136" y="3626303"/>
            <a:ext cx="1901953" cy="817169"/>
          </a:xfrm>
          <a:prstGeom prst="curvedUpArrow">
            <a:avLst>
              <a:gd name="adj1" fmla="val 25000"/>
              <a:gd name="adj2" fmla="val 52589"/>
              <a:gd name="adj3" fmla="val 25000"/>
            </a:avLst>
          </a:prstGeom>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path path="shap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9" name="Explosion 1 18"/>
          <p:cNvSpPr/>
          <p:nvPr/>
        </p:nvSpPr>
        <p:spPr>
          <a:xfrm>
            <a:off x="8001000" y="5791200"/>
            <a:ext cx="457200" cy="457200"/>
          </a:xfrm>
          <a:prstGeom prst="irregularSeal1">
            <a:avLst/>
          </a:prstGeom>
          <a:gradFill flip="none" rotWithShape="1">
            <a:gsLst>
              <a:gs pos="0">
                <a:srgbClr val="FFF200"/>
              </a:gs>
              <a:gs pos="45000">
                <a:srgbClr val="FF7A00"/>
              </a:gs>
              <a:gs pos="70000">
                <a:srgbClr val="FF0300"/>
              </a:gs>
              <a:gs pos="100000">
                <a:srgbClr val="4D0808"/>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Cloud Callout 20"/>
          <p:cNvSpPr/>
          <p:nvPr/>
        </p:nvSpPr>
        <p:spPr>
          <a:xfrm>
            <a:off x="7010400" y="838200"/>
            <a:ext cx="2057400" cy="1219200"/>
          </a:xfrm>
          <a:prstGeom prst="cloudCallout">
            <a:avLst>
              <a:gd name="adj1" fmla="val -43055"/>
              <a:gd name="adj2" fmla="val 85938"/>
            </a:avLst>
          </a:prstGeom>
          <a:solidFill>
            <a:schemeClr val="bg1"/>
          </a:solidFill>
          <a:effectLst>
            <a:glow rad="2286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p:cNvSpPr txBox="1"/>
          <p:nvPr/>
        </p:nvSpPr>
        <p:spPr>
          <a:xfrm>
            <a:off x="1752600" y="490478"/>
            <a:ext cx="3200400" cy="286232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3600" b="1" dirty="0"/>
              <a:t>“I” as contact with sensations from a particular location</a:t>
            </a:r>
          </a:p>
        </p:txBody>
      </p:sp>
      <p:grpSp>
        <p:nvGrpSpPr>
          <p:cNvPr id="5" name="Group 25"/>
          <p:cNvGrpSpPr/>
          <p:nvPr>
            <p:custDataLst>
              <p:tags r:id="rId3"/>
            </p:custDataLst>
          </p:nvPr>
        </p:nvGrpSpPr>
        <p:grpSpPr>
          <a:xfrm>
            <a:off x="6486626" y="424238"/>
            <a:ext cx="3800375" cy="4757363"/>
            <a:chOff x="3808968" y="424237"/>
            <a:chExt cx="3800375" cy="4757363"/>
          </a:xfrm>
        </p:grpSpPr>
        <p:grpSp>
          <p:nvGrpSpPr>
            <p:cNvPr id="6" name="Group 23"/>
            <p:cNvGrpSpPr/>
            <p:nvPr/>
          </p:nvGrpSpPr>
          <p:grpSpPr>
            <a:xfrm>
              <a:off x="3808968" y="424237"/>
              <a:ext cx="3800375" cy="4142450"/>
              <a:chOff x="3808968" y="424237"/>
              <a:chExt cx="3800375" cy="4142450"/>
            </a:xfrm>
          </p:grpSpPr>
          <p:sp>
            <p:nvSpPr>
              <p:cNvPr id="20" name="Arc 19"/>
              <p:cNvSpPr/>
              <p:nvPr/>
            </p:nvSpPr>
            <p:spPr>
              <a:xfrm rot="5563666">
                <a:off x="3971298" y="261907"/>
                <a:ext cx="3243916" cy="3568576"/>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2" name="Arc 21"/>
              <p:cNvSpPr/>
              <p:nvPr/>
            </p:nvSpPr>
            <p:spPr>
              <a:xfrm rot="4990726">
                <a:off x="4370778" y="1000809"/>
                <a:ext cx="3137579" cy="2993267"/>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3" name="Arc 22"/>
              <p:cNvSpPr/>
              <p:nvPr/>
            </p:nvSpPr>
            <p:spPr>
              <a:xfrm rot="4990726">
                <a:off x="4369275" y="1326618"/>
                <a:ext cx="3486870" cy="2993267"/>
              </a:xfrm>
              <a:prstGeom prst="arc">
                <a:avLst>
                  <a:gd name="adj1" fmla="val 16200000"/>
                  <a:gd name="adj2" fmla="val 537831"/>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grpSp>
        <p:sp>
          <p:nvSpPr>
            <p:cNvPr id="25" name="Oval 24"/>
            <p:cNvSpPr/>
            <p:nvPr/>
          </p:nvSpPr>
          <p:spPr>
            <a:xfrm>
              <a:off x="4724400" y="3200400"/>
              <a:ext cx="304800" cy="1981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7" name="Teardrop 26"/>
          <p:cNvSpPr/>
          <p:nvPr/>
        </p:nvSpPr>
        <p:spPr>
          <a:xfrm rot="2672525">
            <a:off x="4279104" y="1607457"/>
            <a:ext cx="1312143" cy="1828937"/>
          </a:xfrm>
          <a:prstGeom prst="teardrop">
            <a:avLst>
              <a:gd name="adj" fmla="val 108233"/>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19"/>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6" presetClass="emph" presetSubtype="0" fill="hold" grpId="1" nodeType="clickEffect">
                                  <p:stCondLst>
                                    <p:cond delay="0"/>
                                  </p:stCondLst>
                                  <p:childTnLst>
                                    <p:animScale>
                                      <p:cBhvr>
                                        <p:cTn id="10" dur="2000" fill="hold"/>
                                        <p:tgtEl>
                                          <p:spTgt spid="19"/>
                                        </p:tgtEl>
                                      </p:cBhvr>
                                      <p:by x="50000" y="50000"/>
                                    </p:animScale>
                                  </p:childTnLst>
                                </p:cTn>
                              </p:par>
                            </p:childTnLst>
                          </p:cTn>
                        </p:par>
                      </p:childTnLst>
                    </p:cTn>
                  </p:par>
                  <p:par>
                    <p:cTn id="11" fill="hold">
                      <p:stCondLst>
                        <p:cond delay="indefinite"/>
                      </p:stCondLst>
                      <p:childTnLst>
                        <p:par>
                          <p:cTn id="12" fill="hold">
                            <p:stCondLst>
                              <p:cond delay="0"/>
                            </p:stCondLst>
                            <p:childTnLst>
                              <p:par>
                                <p:cTn id="13" presetID="6" presetClass="emph" presetSubtype="0" fill="hold" grpId="2" nodeType="clickEffect">
                                  <p:stCondLst>
                                    <p:cond delay="0"/>
                                  </p:stCondLst>
                                  <p:childTnLst>
                                    <p:animScale>
                                      <p:cBhvr>
                                        <p:cTn id="14" dur="2000" fill="hold"/>
                                        <p:tgtEl>
                                          <p:spTgt spid="19"/>
                                        </p:tgtEl>
                                      </p:cBhvr>
                                      <p:by x="150000" y="150000"/>
                                    </p:animScale>
                                  </p:childTnLst>
                                </p:cTn>
                              </p:par>
                            </p:childTnLst>
                          </p:cTn>
                        </p:par>
                      </p:childTnLst>
                    </p:cTn>
                  </p:par>
                  <p:par>
                    <p:cTn id="15" fill="hold">
                      <p:stCondLst>
                        <p:cond delay="indefinite"/>
                      </p:stCondLst>
                      <p:childTnLst>
                        <p:par>
                          <p:cTn id="16" fill="hold">
                            <p:stCondLst>
                              <p:cond delay="0"/>
                            </p:stCondLst>
                            <p:childTnLst>
                              <p:par>
                                <p:cTn id="17" presetID="6" presetClass="emph" presetSubtype="0" fill="hold" grpId="3" nodeType="clickEffect">
                                  <p:stCondLst>
                                    <p:cond delay="0"/>
                                  </p:stCondLst>
                                  <p:childTnLst>
                                    <p:animScale>
                                      <p:cBhvr>
                                        <p:cTn id="18" dur="2000" fill="hold"/>
                                        <p:tgtEl>
                                          <p:spTgt spid="19"/>
                                        </p:tgtEl>
                                      </p:cBhvr>
                                      <p:by x="50000" y="50000"/>
                                    </p:animScale>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20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xit" presetSubtype="0" fill="hold" nodeType="clickEffect">
                                  <p:stCondLst>
                                    <p:cond delay="0"/>
                                  </p:stCondLst>
                                  <p:childTnLst>
                                    <p:animEffect transition="out" filter="fade">
                                      <p:cBhvr>
                                        <p:cTn id="27" dur="2000"/>
                                        <p:tgtEl>
                                          <p:spTgt spid="5"/>
                                        </p:tgtEl>
                                      </p:cBhvr>
                                    </p:animEffect>
                                    <p:set>
                                      <p:cBhvr>
                                        <p:cTn id="28" dur="1" fill="hold">
                                          <p:stCondLst>
                                            <p:cond delay="1999"/>
                                          </p:stCondLst>
                                        </p:cTn>
                                        <p:tgtEl>
                                          <p:spTgt spid="5"/>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grpId="1" nodeType="clickEffect">
                                  <p:stCondLst>
                                    <p:cond delay="0"/>
                                  </p:stCondLst>
                                  <p:childTnLst>
                                    <p:animEffect transition="out" filter="fade">
                                      <p:cBhvr>
                                        <p:cTn id="36" dur="3000"/>
                                        <p:tgtEl>
                                          <p:spTgt spid="21"/>
                                        </p:tgtEl>
                                      </p:cBhvr>
                                    </p:animEffect>
                                    <p:set>
                                      <p:cBhvr>
                                        <p:cTn id="37" dur="1" fill="hold">
                                          <p:stCondLst>
                                            <p:cond delay="2999"/>
                                          </p:stCondLst>
                                        </p:cTn>
                                        <p:tgtEl>
                                          <p:spTgt spid="21"/>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27"/>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xit" presetSubtype="0" fill="hold" grpId="1" nodeType="clickEffect">
                                  <p:stCondLst>
                                    <p:cond delay="0"/>
                                  </p:stCondLst>
                                  <p:childTnLst>
                                    <p:set>
                                      <p:cBhvr>
                                        <p:cTn id="45" dur="1" fill="hold">
                                          <p:stCondLst>
                                            <p:cond delay="0"/>
                                          </p:stCondLst>
                                        </p:cTn>
                                        <p:tgtEl>
                                          <p:spTgt spid="27"/>
                                        </p:tgtEl>
                                        <p:attrNameLst>
                                          <p:attrName>style.visibility</p:attrName>
                                        </p:attrNameLst>
                                      </p:cBhvr>
                                      <p:to>
                                        <p:strVal val="hidden"/>
                                      </p:to>
                                    </p:set>
                                  </p:childTnLst>
                                </p:cTn>
                              </p:par>
                            </p:childTnLst>
                          </p:cTn>
                        </p:par>
                      </p:childTnLst>
                    </p:cTn>
                  </p:par>
                  <p:par>
                    <p:cTn id="46" fill="hold">
                      <p:stCondLst>
                        <p:cond delay="indefinite"/>
                      </p:stCondLst>
                      <p:childTnLst>
                        <p:par>
                          <p:cTn id="47" fill="hold">
                            <p:stCondLst>
                              <p:cond delay="0"/>
                            </p:stCondLst>
                            <p:childTnLst>
                              <p:par>
                                <p:cTn id="48" presetID="22" presetClass="entr" presetSubtype="4" fill="hold" grpId="0" nodeType="clickEffect">
                                  <p:stCondLst>
                                    <p:cond delay="0"/>
                                  </p:stCondLst>
                                  <p:childTnLst>
                                    <p:set>
                                      <p:cBhvr>
                                        <p:cTn id="49" dur="1" fill="hold">
                                          <p:stCondLst>
                                            <p:cond delay="0"/>
                                          </p:stCondLst>
                                        </p:cTn>
                                        <p:tgtEl>
                                          <p:spTgt spid="18"/>
                                        </p:tgtEl>
                                        <p:attrNameLst>
                                          <p:attrName>style.visibility</p:attrName>
                                        </p:attrNameLst>
                                      </p:cBhvr>
                                      <p:to>
                                        <p:strVal val="visible"/>
                                      </p:to>
                                    </p:set>
                                    <p:animEffect transition="in" filter="wipe(down)">
                                      <p:cBhvr>
                                        <p:cTn id="50" dur="2000"/>
                                        <p:tgtEl>
                                          <p:spTgt spid="18"/>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xit" presetSubtype="0" fill="hold" grpId="1" nodeType="clickEffect">
                                  <p:stCondLst>
                                    <p:cond delay="0"/>
                                  </p:stCondLst>
                                  <p:childTnLst>
                                    <p:animEffect transition="out" filter="fade">
                                      <p:cBhvr>
                                        <p:cTn id="54" dur="2000"/>
                                        <p:tgtEl>
                                          <p:spTgt spid="18"/>
                                        </p:tgtEl>
                                      </p:cBhvr>
                                    </p:animEffect>
                                    <p:set>
                                      <p:cBhvr>
                                        <p:cTn id="55" dur="1" fill="hold">
                                          <p:stCondLst>
                                            <p:cond delay="1999"/>
                                          </p:stCondLst>
                                        </p:cTn>
                                        <p:tgtEl>
                                          <p:spTgt spid="18"/>
                                        </p:tgtEl>
                                        <p:attrNameLst>
                                          <p:attrName>style.visibility</p:attrName>
                                        </p:attrNameLst>
                                      </p:cBhvr>
                                      <p:to>
                                        <p:strVal val="hidden"/>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8" grpId="1" animBg="1"/>
      <p:bldP spid="19" grpId="0" animBg="1"/>
      <p:bldP spid="19" grpId="1" animBg="1"/>
      <p:bldP spid="19" grpId="2" animBg="1"/>
      <p:bldP spid="19" grpId="3" animBg="1"/>
      <p:bldP spid="21" grpId="0" animBg="1"/>
      <p:bldP spid="21" grpId="1" animBg="1"/>
      <p:bldP spid="17" grpId="0" animBg="1"/>
      <p:bldP spid="27" grpId="0" animBg="1"/>
      <p:bldP spid="27" grpId="1"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p:txBody>
          <a:bodyPr/>
          <a:lstStyle/>
          <a:p>
            <a:r>
              <a:rPr lang="en-US" dirty="0"/>
              <a:t>You (or me) in a context</a:t>
            </a:r>
          </a:p>
        </p:txBody>
      </p:sp>
      <p:sp>
        <p:nvSpPr>
          <p:cNvPr id="145430" name="Text Box 22"/>
          <p:cNvSpPr txBox="1">
            <a:spLocks noChangeArrowheads="1"/>
          </p:cNvSpPr>
          <p:nvPr/>
        </p:nvSpPr>
        <p:spPr bwMode="auto">
          <a:xfrm>
            <a:off x="8077200" y="5105401"/>
            <a:ext cx="1676400" cy="396875"/>
          </a:xfrm>
          <a:prstGeom prst="rect">
            <a:avLst/>
          </a:prstGeom>
          <a:noFill/>
          <a:ln w="9525">
            <a:noFill/>
            <a:miter lim="800000"/>
            <a:headEnd/>
            <a:tailEnd/>
          </a:ln>
          <a:effectLst/>
        </p:spPr>
        <p:txBody>
          <a:bodyPr>
            <a:spAutoFit/>
          </a:bodyPr>
          <a:lstStyle/>
          <a:p>
            <a:pPr eaLnBrk="0" hangingPunct="0">
              <a:spcBef>
                <a:spcPct val="50000"/>
              </a:spcBef>
            </a:pPr>
            <a:r>
              <a:rPr lang="en-US" sz="2000" dirty="0">
                <a:latin typeface="Tahoma" pitchFamily="34" charset="0"/>
              </a:rPr>
              <a:t>Sad </a:t>
            </a:r>
          </a:p>
        </p:txBody>
      </p:sp>
      <p:sp>
        <p:nvSpPr>
          <p:cNvPr id="145449" name="Text Box 41"/>
          <p:cNvSpPr txBox="1">
            <a:spLocks noChangeArrowheads="1"/>
          </p:cNvSpPr>
          <p:nvPr/>
        </p:nvSpPr>
        <p:spPr bwMode="auto">
          <a:xfrm>
            <a:off x="1656920" y="2895600"/>
            <a:ext cx="3143680" cy="646331"/>
          </a:xfrm>
          <a:prstGeom prst="rect">
            <a:avLst/>
          </a:prstGeom>
          <a:noFill/>
          <a:ln w="9525">
            <a:noFill/>
            <a:miter lim="800000"/>
            <a:headEnd/>
            <a:tailEnd/>
          </a:ln>
          <a:effectLst/>
        </p:spPr>
        <p:txBody>
          <a:bodyPr wrap="square">
            <a:spAutoFit/>
          </a:bodyPr>
          <a:lstStyle/>
          <a:p>
            <a:pPr algn="ctr" eaLnBrk="0" hangingPunct="0">
              <a:spcBef>
                <a:spcPct val="50000"/>
              </a:spcBef>
            </a:pPr>
            <a:r>
              <a:rPr lang="en-US" sz="3600" dirty="0" smtClean="0">
                <a:latin typeface="Tahoma" pitchFamily="34" charset="0"/>
              </a:rPr>
              <a:t>overwhelmed</a:t>
            </a:r>
            <a:endParaRPr lang="en-US" sz="3600" dirty="0">
              <a:latin typeface="Tahoma" pitchFamily="34" charset="0"/>
            </a:endParaRPr>
          </a:p>
        </p:txBody>
      </p:sp>
      <p:sp>
        <p:nvSpPr>
          <p:cNvPr id="145450" name="Text Box 42"/>
          <p:cNvSpPr txBox="1">
            <a:spLocks noChangeArrowheads="1"/>
          </p:cNvSpPr>
          <p:nvPr/>
        </p:nvSpPr>
        <p:spPr bwMode="auto">
          <a:xfrm>
            <a:off x="7772400" y="3124200"/>
            <a:ext cx="1676400" cy="457200"/>
          </a:xfrm>
          <a:prstGeom prst="rect">
            <a:avLst/>
          </a:prstGeom>
          <a:noFill/>
          <a:ln w="9525">
            <a:noFill/>
            <a:miter lim="800000"/>
            <a:headEnd/>
            <a:tailEnd/>
          </a:ln>
          <a:effectLst/>
        </p:spPr>
        <p:txBody>
          <a:bodyPr>
            <a:spAutoFit/>
          </a:bodyPr>
          <a:lstStyle/>
          <a:p>
            <a:pPr eaLnBrk="0" hangingPunct="0">
              <a:spcBef>
                <a:spcPct val="50000"/>
              </a:spcBef>
            </a:pPr>
            <a:r>
              <a:rPr lang="en-US" sz="2400" dirty="0">
                <a:latin typeface="Tahoma" pitchFamily="34" charset="0"/>
              </a:rPr>
              <a:t>calm</a:t>
            </a:r>
          </a:p>
        </p:txBody>
      </p:sp>
      <p:sp>
        <p:nvSpPr>
          <p:cNvPr id="145451" name="Text Box 43"/>
          <p:cNvSpPr txBox="1">
            <a:spLocks noChangeArrowheads="1"/>
          </p:cNvSpPr>
          <p:nvPr/>
        </p:nvSpPr>
        <p:spPr bwMode="auto">
          <a:xfrm>
            <a:off x="2362200" y="4114801"/>
            <a:ext cx="1676400" cy="366713"/>
          </a:xfrm>
          <a:prstGeom prst="rect">
            <a:avLst/>
          </a:prstGeom>
          <a:noFill/>
          <a:ln w="9525">
            <a:noFill/>
            <a:miter lim="800000"/>
            <a:headEnd/>
            <a:tailEnd/>
          </a:ln>
          <a:effectLst/>
        </p:spPr>
        <p:txBody>
          <a:bodyPr>
            <a:spAutoFit/>
          </a:bodyPr>
          <a:lstStyle/>
          <a:p>
            <a:pPr eaLnBrk="0" hangingPunct="0">
              <a:spcBef>
                <a:spcPct val="50000"/>
              </a:spcBef>
            </a:pPr>
            <a:r>
              <a:rPr lang="en-US" dirty="0">
                <a:latin typeface="Tahoma" pitchFamily="34" charset="0"/>
              </a:rPr>
              <a:t>Disappointed</a:t>
            </a:r>
          </a:p>
        </p:txBody>
      </p:sp>
      <p:sp>
        <p:nvSpPr>
          <p:cNvPr id="145452" name="Text Box 44"/>
          <p:cNvSpPr txBox="1">
            <a:spLocks noChangeArrowheads="1"/>
          </p:cNvSpPr>
          <p:nvPr/>
        </p:nvSpPr>
        <p:spPr bwMode="auto">
          <a:xfrm>
            <a:off x="2819400" y="5105400"/>
            <a:ext cx="1676400" cy="457200"/>
          </a:xfrm>
          <a:prstGeom prst="rect">
            <a:avLst/>
          </a:prstGeom>
          <a:noFill/>
          <a:ln w="9525">
            <a:noFill/>
            <a:miter lim="800000"/>
            <a:headEnd/>
            <a:tailEnd/>
          </a:ln>
          <a:effectLst/>
        </p:spPr>
        <p:txBody>
          <a:bodyPr>
            <a:spAutoFit/>
          </a:bodyPr>
          <a:lstStyle/>
          <a:p>
            <a:pPr eaLnBrk="0" hangingPunct="0">
              <a:spcBef>
                <a:spcPct val="50000"/>
              </a:spcBef>
            </a:pPr>
            <a:r>
              <a:rPr lang="en-US" sz="2400" dirty="0">
                <a:latin typeface="Tahoma" pitchFamily="34" charset="0"/>
              </a:rPr>
              <a:t>irritated</a:t>
            </a:r>
          </a:p>
        </p:txBody>
      </p:sp>
      <p:sp>
        <p:nvSpPr>
          <p:cNvPr id="145453" name="Text Box 45"/>
          <p:cNvSpPr txBox="1">
            <a:spLocks noChangeArrowheads="1"/>
          </p:cNvSpPr>
          <p:nvPr/>
        </p:nvSpPr>
        <p:spPr bwMode="auto">
          <a:xfrm>
            <a:off x="5486400" y="5791200"/>
            <a:ext cx="1676400" cy="457200"/>
          </a:xfrm>
          <a:prstGeom prst="rect">
            <a:avLst/>
          </a:prstGeom>
          <a:noFill/>
          <a:ln w="9525">
            <a:noFill/>
            <a:miter lim="800000"/>
            <a:headEnd/>
            <a:tailEnd/>
          </a:ln>
          <a:effectLst/>
        </p:spPr>
        <p:txBody>
          <a:bodyPr>
            <a:spAutoFit/>
          </a:bodyPr>
          <a:lstStyle/>
          <a:p>
            <a:pPr eaLnBrk="0" hangingPunct="0">
              <a:spcBef>
                <a:spcPct val="50000"/>
              </a:spcBef>
            </a:pPr>
            <a:r>
              <a:rPr lang="en-US" sz="2400" dirty="0">
                <a:latin typeface="Tahoma" pitchFamily="34" charset="0"/>
              </a:rPr>
              <a:t>disturbed </a:t>
            </a:r>
          </a:p>
        </p:txBody>
      </p:sp>
      <p:sp>
        <p:nvSpPr>
          <p:cNvPr id="145454" name="Text Box 46"/>
          <p:cNvSpPr txBox="1">
            <a:spLocks noChangeArrowheads="1"/>
          </p:cNvSpPr>
          <p:nvPr/>
        </p:nvSpPr>
        <p:spPr bwMode="auto">
          <a:xfrm>
            <a:off x="7315200" y="4267200"/>
            <a:ext cx="1676400" cy="336550"/>
          </a:xfrm>
          <a:prstGeom prst="rect">
            <a:avLst/>
          </a:prstGeom>
          <a:noFill/>
          <a:ln w="9525">
            <a:noFill/>
            <a:miter lim="800000"/>
            <a:headEnd/>
            <a:tailEnd/>
          </a:ln>
          <a:effectLst/>
        </p:spPr>
        <p:txBody>
          <a:bodyPr>
            <a:spAutoFit/>
          </a:bodyPr>
          <a:lstStyle/>
          <a:p>
            <a:pPr eaLnBrk="0" hangingPunct="0">
              <a:spcBef>
                <a:spcPct val="50000"/>
              </a:spcBef>
            </a:pPr>
            <a:r>
              <a:rPr lang="en-US" sz="1600" dirty="0">
                <a:latin typeface="Tahoma" pitchFamily="34" charset="0"/>
              </a:rPr>
              <a:t>relieved</a:t>
            </a:r>
          </a:p>
        </p:txBody>
      </p:sp>
      <p:grpSp>
        <p:nvGrpSpPr>
          <p:cNvPr id="2" name="Group 27"/>
          <p:cNvGrpSpPr/>
          <p:nvPr>
            <p:custDataLst>
              <p:tags r:id="rId2"/>
            </p:custDataLst>
          </p:nvPr>
        </p:nvGrpSpPr>
        <p:grpSpPr>
          <a:xfrm>
            <a:off x="4114800" y="1066800"/>
            <a:ext cx="4015740" cy="4958680"/>
            <a:chOff x="1847850" y="1600200"/>
            <a:chExt cx="4168140" cy="5263480"/>
          </a:xfrm>
          <a:solidFill>
            <a:schemeClr val="bg1"/>
          </a:solidFill>
        </p:grpSpPr>
        <p:sp>
          <p:nvSpPr>
            <p:cNvPr id="29" name="Freeform 28"/>
            <p:cNvSpPr/>
            <p:nvPr/>
          </p:nvSpPr>
          <p:spPr>
            <a:xfrm>
              <a:off x="1847850" y="5314950"/>
              <a:ext cx="2434590" cy="1548730"/>
            </a:xfrm>
            <a:custGeom>
              <a:avLst/>
              <a:gdLst>
                <a:gd name="connsiteX0" fmla="*/ 1066800 w 2434590"/>
                <a:gd name="connsiteY0" fmla="*/ 0 h 1548730"/>
                <a:gd name="connsiteX1" fmla="*/ 1047750 w 2434590"/>
                <a:gd name="connsiteY1" fmla="*/ 57150 h 1548730"/>
                <a:gd name="connsiteX2" fmla="*/ 895350 w 2434590"/>
                <a:gd name="connsiteY2" fmla="*/ 171450 h 1548730"/>
                <a:gd name="connsiteX3" fmla="*/ 857250 w 2434590"/>
                <a:gd name="connsiteY3" fmla="*/ 228600 h 1548730"/>
                <a:gd name="connsiteX4" fmla="*/ 800100 w 2434590"/>
                <a:gd name="connsiteY4" fmla="*/ 247650 h 1548730"/>
                <a:gd name="connsiteX5" fmla="*/ 590550 w 2434590"/>
                <a:gd name="connsiteY5" fmla="*/ 266700 h 1548730"/>
                <a:gd name="connsiteX6" fmla="*/ 476250 w 2434590"/>
                <a:gd name="connsiteY6" fmla="*/ 247650 h 1548730"/>
                <a:gd name="connsiteX7" fmla="*/ 361950 w 2434590"/>
                <a:gd name="connsiteY7" fmla="*/ 304800 h 1548730"/>
                <a:gd name="connsiteX8" fmla="*/ 304800 w 2434590"/>
                <a:gd name="connsiteY8" fmla="*/ 323850 h 1548730"/>
                <a:gd name="connsiteX9" fmla="*/ 266700 w 2434590"/>
                <a:gd name="connsiteY9" fmla="*/ 381000 h 1548730"/>
                <a:gd name="connsiteX10" fmla="*/ 190500 w 2434590"/>
                <a:gd name="connsiteY10" fmla="*/ 400050 h 1548730"/>
                <a:gd name="connsiteX11" fmla="*/ 57150 w 2434590"/>
                <a:gd name="connsiteY11" fmla="*/ 533400 h 1548730"/>
                <a:gd name="connsiteX12" fmla="*/ 38100 w 2434590"/>
                <a:gd name="connsiteY12" fmla="*/ 666750 h 1548730"/>
                <a:gd name="connsiteX13" fmla="*/ 0 w 2434590"/>
                <a:gd name="connsiteY13" fmla="*/ 742950 h 1548730"/>
                <a:gd name="connsiteX14" fmla="*/ 95250 w 2434590"/>
                <a:gd name="connsiteY14" fmla="*/ 895350 h 1548730"/>
                <a:gd name="connsiteX15" fmla="*/ 209550 w 2434590"/>
                <a:gd name="connsiteY15" fmla="*/ 971550 h 1548730"/>
                <a:gd name="connsiteX16" fmla="*/ 266700 w 2434590"/>
                <a:gd name="connsiteY16" fmla="*/ 1009650 h 1548730"/>
                <a:gd name="connsiteX17" fmla="*/ 381000 w 2434590"/>
                <a:gd name="connsiteY17" fmla="*/ 1104900 h 1548730"/>
                <a:gd name="connsiteX18" fmla="*/ 438150 w 2434590"/>
                <a:gd name="connsiteY18" fmla="*/ 1123950 h 1548730"/>
                <a:gd name="connsiteX19" fmla="*/ 495300 w 2434590"/>
                <a:gd name="connsiteY19" fmla="*/ 1162050 h 1548730"/>
                <a:gd name="connsiteX20" fmla="*/ 1009650 w 2434590"/>
                <a:gd name="connsiteY20" fmla="*/ 1219200 h 1548730"/>
                <a:gd name="connsiteX21" fmla="*/ 1181100 w 2434590"/>
                <a:gd name="connsiteY21" fmla="*/ 1238250 h 1548730"/>
                <a:gd name="connsiteX22" fmla="*/ 1238250 w 2434590"/>
                <a:gd name="connsiteY22" fmla="*/ 1257300 h 1548730"/>
                <a:gd name="connsiteX23" fmla="*/ 1390650 w 2434590"/>
                <a:gd name="connsiteY23" fmla="*/ 1276350 h 1548730"/>
                <a:gd name="connsiteX24" fmla="*/ 1695450 w 2434590"/>
                <a:gd name="connsiteY24" fmla="*/ 1314450 h 1548730"/>
                <a:gd name="connsiteX25" fmla="*/ 1771650 w 2434590"/>
                <a:gd name="connsiteY25" fmla="*/ 1333500 h 1548730"/>
                <a:gd name="connsiteX26" fmla="*/ 1943100 w 2434590"/>
                <a:gd name="connsiteY26" fmla="*/ 1390650 h 1548730"/>
                <a:gd name="connsiteX27" fmla="*/ 2076450 w 2434590"/>
                <a:gd name="connsiteY27" fmla="*/ 1428750 h 1548730"/>
                <a:gd name="connsiteX28" fmla="*/ 2343150 w 2434590"/>
                <a:gd name="connsiteY28" fmla="*/ 1466850 h 1548730"/>
                <a:gd name="connsiteX29" fmla="*/ 2419350 w 2434590"/>
                <a:gd name="connsiteY29" fmla="*/ 1543050 h 1548730"/>
                <a:gd name="connsiteX30" fmla="*/ 2419350 w 2434590"/>
                <a:gd name="connsiteY30" fmla="*/ 1524000 h 1548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2434590" h="1548730">
                  <a:moveTo>
                    <a:pt x="1066800" y="0"/>
                  </a:moveTo>
                  <a:cubicBezTo>
                    <a:pt x="1060450" y="19050"/>
                    <a:pt x="1060818" y="41904"/>
                    <a:pt x="1047750" y="57150"/>
                  </a:cubicBezTo>
                  <a:cubicBezTo>
                    <a:pt x="1017582" y="92345"/>
                    <a:pt x="939616" y="141939"/>
                    <a:pt x="895350" y="171450"/>
                  </a:cubicBezTo>
                  <a:cubicBezTo>
                    <a:pt x="882650" y="190500"/>
                    <a:pt x="875128" y="214297"/>
                    <a:pt x="857250" y="228600"/>
                  </a:cubicBezTo>
                  <a:cubicBezTo>
                    <a:pt x="841570" y="241144"/>
                    <a:pt x="819979" y="244810"/>
                    <a:pt x="800100" y="247650"/>
                  </a:cubicBezTo>
                  <a:cubicBezTo>
                    <a:pt x="730667" y="257569"/>
                    <a:pt x="660400" y="260350"/>
                    <a:pt x="590550" y="266700"/>
                  </a:cubicBezTo>
                  <a:cubicBezTo>
                    <a:pt x="552450" y="260350"/>
                    <a:pt x="514876" y="247650"/>
                    <a:pt x="476250" y="247650"/>
                  </a:cubicBezTo>
                  <a:cubicBezTo>
                    <a:pt x="428367" y="247650"/>
                    <a:pt x="400477" y="285537"/>
                    <a:pt x="361950" y="304800"/>
                  </a:cubicBezTo>
                  <a:cubicBezTo>
                    <a:pt x="343989" y="313780"/>
                    <a:pt x="323850" y="317500"/>
                    <a:pt x="304800" y="323850"/>
                  </a:cubicBezTo>
                  <a:cubicBezTo>
                    <a:pt x="292100" y="342900"/>
                    <a:pt x="285750" y="368300"/>
                    <a:pt x="266700" y="381000"/>
                  </a:cubicBezTo>
                  <a:cubicBezTo>
                    <a:pt x="244915" y="395523"/>
                    <a:pt x="210204" y="382809"/>
                    <a:pt x="190500" y="400050"/>
                  </a:cubicBezTo>
                  <a:cubicBezTo>
                    <a:pt x="2386" y="564650"/>
                    <a:pt x="201934" y="485139"/>
                    <a:pt x="57150" y="533400"/>
                  </a:cubicBezTo>
                  <a:cubicBezTo>
                    <a:pt x="50800" y="577850"/>
                    <a:pt x="49914" y="623431"/>
                    <a:pt x="38100" y="666750"/>
                  </a:cubicBezTo>
                  <a:cubicBezTo>
                    <a:pt x="30628" y="694147"/>
                    <a:pt x="0" y="714552"/>
                    <a:pt x="0" y="742950"/>
                  </a:cubicBezTo>
                  <a:cubicBezTo>
                    <a:pt x="0" y="867664"/>
                    <a:pt x="30532" y="841418"/>
                    <a:pt x="95250" y="895350"/>
                  </a:cubicBezTo>
                  <a:cubicBezTo>
                    <a:pt x="190382" y="974627"/>
                    <a:pt x="109115" y="938072"/>
                    <a:pt x="209550" y="971550"/>
                  </a:cubicBezTo>
                  <a:cubicBezTo>
                    <a:pt x="228600" y="984250"/>
                    <a:pt x="249111" y="994993"/>
                    <a:pt x="266700" y="1009650"/>
                  </a:cubicBezTo>
                  <a:cubicBezTo>
                    <a:pt x="329897" y="1062314"/>
                    <a:pt x="310054" y="1069427"/>
                    <a:pt x="381000" y="1104900"/>
                  </a:cubicBezTo>
                  <a:cubicBezTo>
                    <a:pt x="398961" y="1113880"/>
                    <a:pt x="419100" y="1117600"/>
                    <a:pt x="438150" y="1123950"/>
                  </a:cubicBezTo>
                  <a:cubicBezTo>
                    <a:pt x="457200" y="1136650"/>
                    <a:pt x="474378" y="1152751"/>
                    <a:pt x="495300" y="1162050"/>
                  </a:cubicBezTo>
                  <a:cubicBezTo>
                    <a:pt x="668784" y="1239154"/>
                    <a:pt x="793752" y="1208919"/>
                    <a:pt x="1009650" y="1219200"/>
                  </a:cubicBezTo>
                  <a:cubicBezTo>
                    <a:pt x="1066800" y="1225550"/>
                    <a:pt x="1124381" y="1228797"/>
                    <a:pt x="1181100" y="1238250"/>
                  </a:cubicBezTo>
                  <a:cubicBezTo>
                    <a:pt x="1200907" y="1241551"/>
                    <a:pt x="1218493" y="1253708"/>
                    <a:pt x="1238250" y="1257300"/>
                  </a:cubicBezTo>
                  <a:cubicBezTo>
                    <a:pt x="1288620" y="1266458"/>
                    <a:pt x="1339969" y="1269110"/>
                    <a:pt x="1390650" y="1276350"/>
                  </a:cubicBezTo>
                  <a:cubicBezTo>
                    <a:pt x="1666370" y="1315739"/>
                    <a:pt x="1303823" y="1275287"/>
                    <a:pt x="1695450" y="1314450"/>
                  </a:cubicBezTo>
                  <a:cubicBezTo>
                    <a:pt x="1720850" y="1320800"/>
                    <a:pt x="1746572" y="1325977"/>
                    <a:pt x="1771650" y="1333500"/>
                  </a:cubicBezTo>
                  <a:lnTo>
                    <a:pt x="1943100" y="1390650"/>
                  </a:lnTo>
                  <a:cubicBezTo>
                    <a:pt x="1988396" y="1405749"/>
                    <a:pt x="2028610" y="1420777"/>
                    <a:pt x="2076450" y="1428750"/>
                  </a:cubicBezTo>
                  <a:cubicBezTo>
                    <a:pt x="2165031" y="1443513"/>
                    <a:pt x="2254250" y="1454150"/>
                    <a:pt x="2343150" y="1466850"/>
                  </a:cubicBezTo>
                  <a:cubicBezTo>
                    <a:pt x="2434590" y="1497330"/>
                    <a:pt x="2378710" y="1461770"/>
                    <a:pt x="2419350" y="1543050"/>
                  </a:cubicBezTo>
                  <a:cubicBezTo>
                    <a:pt x="2422190" y="1548730"/>
                    <a:pt x="2419350" y="1530350"/>
                    <a:pt x="2419350" y="1524000"/>
                  </a:cubicBezTo>
                </a:path>
              </a:pathLst>
            </a:custGeom>
            <a:grpFill/>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0" name="Freeform 29"/>
            <p:cNvSpPr/>
            <p:nvPr/>
          </p:nvSpPr>
          <p:spPr>
            <a:xfrm flipH="1">
              <a:off x="3581400" y="5257800"/>
              <a:ext cx="2434590" cy="1548730"/>
            </a:xfrm>
            <a:custGeom>
              <a:avLst/>
              <a:gdLst>
                <a:gd name="connsiteX0" fmla="*/ 1066800 w 2434590"/>
                <a:gd name="connsiteY0" fmla="*/ 0 h 1548730"/>
                <a:gd name="connsiteX1" fmla="*/ 1047750 w 2434590"/>
                <a:gd name="connsiteY1" fmla="*/ 57150 h 1548730"/>
                <a:gd name="connsiteX2" fmla="*/ 895350 w 2434590"/>
                <a:gd name="connsiteY2" fmla="*/ 171450 h 1548730"/>
                <a:gd name="connsiteX3" fmla="*/ 857250 w 2434590"/>
                <a:gd name="connsiteY3" fmla="*/ 228600 h 1548730"/>
                <a:gd name="connsiteX4" fmla="*/ 800100 w 2434590"/>
                <a:gd name="connsiteY4" fmla="*/ 247650 h 1548730"/>
                <a:gd name="connsiteX5" fmla="*/ 590550 w 2434590"/>
                <a:gd name="connsiteY5" fmla="*/ 266700 h 1548730"/>
                <a:gd name="connsiteX6" fmla="*/ 476250 w 2434590"/>
                <a:gd name="connsiteY6" fmla="*/ 247650 h 1548730"/>
                <a:gd name="connsiteX7" fmla="*/ 361950 w 2434590"/>
                <a:gd name="connsiteY7" fmla="*/ 304800 h 1548730"/>
                <a:gd name="connsiteX8" fmla="*/ 304800 w 2434590"/>
                <a:gd name="connsiteY8" fmla="*/ 323850 h 1548730"/>
                <a:gd name="connsiteX9" fmla="*/ 266700 w 2434590"/>
                <a:gd name="connsiteY9" fmla="*/ 381000 h 1548730"/>
                <a:gd name="connsiteX10" fmla="*/ 190500 w 2434590"/>
                <a:gd name="connsiteY10" fmla="*/ 400050 h 1548730"/>
                <a:gd name="connsiteX11" fmla="*/ 57150 w 2434590"/>
                <a:gd name="connsiteY11" fmla="*/ 533400 h 1548730"/>
                <a:gd name="connsiteX12" fmla="*/ 38100 w 2434590"/>
                <a:gd name="connsiteY12" fmla="*/ 666750 h 1548730"/>
                <a:gd name="connsiteX13" fmla="*/ 0 w 2434590"/>
                <a:gd name="connsiteY13" fmla="*/ 742950 h 1548730"/>
                <a:gd name="connsiteX14" fmla="*/ 95250 w 2434590"/>
                <a:gd name="connsiteY14" fmla="*/ 895350 h 1548730"/>
                <a:gd name="connsiteX15" fmla="*/ 209550 w 2434590"/>
                <a:gd name="connsiteY15" fmla="*/ 971550 h 1548730"/>
                <a:gd name="connsiteX16" fmla="*/ 266700 w 2434590"/>
                <a:gd name="connsiteY16" fmla="*/ 1009650 h 1548730"/>
                <a:gd name="connsiteX17" fmla="*/ 381000 w 2434590"/>
                <a:gd name="connsiteY17" fmla="*/ 1104900 h 1548730"/>
                <a:gd name="connsiteX18" fmla="*/ 438150 w 2434590"/>
                <a:gd name="connsiteY18" fmla="*/ 1123950 h 1548730"/>
                <a:gd name="connsiteX19" fmla="*/ 495300 w 2434590"/>
                <a:gd name="connsiteY19" fmla="*/ 1162050 h 1548730"/>
                <a:gd name="connsiteX20" fmla="*/ 1009650 w 2434590"/>
                <a:gd name="connsiteY20" fmla="*/ 1219200 h 1548730"/>
                <a:gd name="connsiteX21" fmla="*/ 1181100 w 2434590"/>
                <a:gd name="connsiteY21" fmla="*/ 1238250 h 1548730"/>
                <a:gd name="connsiteX22" fmla="*/ 1238250 w 2434590"/>
                <a:gd name="connsiteY22" fmla="*/ 1257300 h 1548730"/>
                <a:gd name="connsiteX23" fmla="*/ 1390650 w 2434590"/>
                <a:gd name="connsiteY23" fmla="*/ 1276350 h 1548730"/>
                <a:gd name="connsiteX24" fmla="*/ 1695450 w 2434590"/>
                <a:gd name="connsiteY24" fmla="*/ 1314450 h 1548730"/>
                <a:gd name="connsiteX25" fmla="*/ 1771650 w 2434590"/>
                <a:gd name="connsiteY25" fmla="*/ 1333500 h 1548730"/>
                <a:gd name="connsiteX26" fmla="*/ 1943100 w 2434590"/>
                <a:gd name="connsiteY26" fmla="*/ 1390650 h 1548730"/>
                <a:gd name="connsiteX27" fmla="*/ 2076450 w 2434590"/>
                <a:gd name="connsiteY27" fmla="*/ 1428750 h 1548730"/>
                <a:gd name="connsiteX28" fmla="*/ 2343150 w 2434590"/>
                <a:gd name="connsiteY28" fmla="*/ 1466850 h 1548730"/>
                <a:gd name="connsiteX29" fmla="*/ 2419350 w 2434590"/>
                <a:gd name="connsiteY29" fmla="*/ 1543050 h 1548730"/>
                <a:gd name="connsiteX30" fmla="*/ 2419350 w 2434590"/>
                <a:gd name="connsiteY30" fmla="*/ 1524000 h 1548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2434590" h="1548730">
                  <a:moveTo>
                    <a:pt x="1066800" y="0"/>
                  </a:moveTo>
                  <a:cubicBezTo>
                    <a:pt x="1060450" y="19050"/>
                    <a:pt x="1060818" y="41904"/>
                    <a:pt x="1047750" y="57150"/>
                  </a:cubicBezTo>
                  <a:cubicBezTo>
                    <a:pt x="1017582" y="92345"/>
                    <a:pt x="939616" y="141939"/>
                    <a:pt x="895350" y="171450"/>
                  </a:cubicBezTo>
                  <a:cubicBezTo>
                    <a:pt x="882650" y="190500"/>
                    <a:pt x="875128" y="214297"/>
                    <a:pt x="857250" y="228600"/>
                  </a:cubicBezTo>
                  <a:cubicBezTo>
                    <a:pt x="841570" y="241144"/>
                    <a:pt x="819979" y="244810"/>
                    <a:pt x="800100" y="247650"/>
                  </a:cubicBezTo>
                  <a:cubicBezTo>
                    <a:pt x="730667" y="257569"/>
                    <a:pt x="660400" y="260350"/>
                    <a:pt x="590550" y="266700"/>
                  </a:cubicBezTo>
                  <a:cubicBezTo>
                    <a:pt x="552450" y="260350"/>
                    <a:pt x="514876" y="247650"/>
                    <a:pt x="476250" y="247650"/>
                  </a:cubicBezTo>
                  <a:cubicBezTo>
                    <a:pt x="428367" y="247650"/>
                    <a:pt x="400477" y="285537"/>
                    <a:pt x="361950" y="304800"/>
                  </a:cubicBezTo>
                  <a:cubicBezTo>
                    <a:pt x="343989" y="313780"/>
                    <a:pt x="323850" y="317500"/>
                    <a:pt x="304800" y="323850"/>
                  </a:cubicBezTo>
                  <a:cubicBezTo>
                    <a:pt x="292100" y="342900"/>
                    <a:pt x="285750" y="368300"/>
                    <a:pt x="266700" y="381000"/>
                  </a:cubicBezTo>
                  <a:cubicBezTo>
                    <a:pt x="244915" y="395523"/>
                    <a:pt x="210204" y="382809"/>
                    <a:pt x="190500" y="400050"/>
                  </a:cubicBezTo>
                  <a:cubicBezTo>
                    <a:pt x="2386" y="564650"/>
                    <a:pt x="201934" y="485139"/>
                    <a:pt x="57150" y="533400"/>
                  </a:cubicBezTo>
                  <a:cubicBezTo>
                    <a:pt x="50800" y="577850"/>
                    <a:pt x="49914" y="623431"/>
                    <a:pt x="38100" y="666750"/>
                  </a:cubicBezTo>
                  <a:cubicBezTo>
                    <a:pt x="30628" y="694147"/>
                    <a:pt x="0" y="714552"/>
                    <a:pt x="0" y="742950"/>
                  </a:cubicBezTo>
                  <a:cubicBezTo>
                    <a:pt x="0" y="867664"/>
                    <a:pt x="30532" y="841418"/>
                    <a:pt x="95250" y="895350"/>
                  </a:cubicBezTo>
                  <a:cubicBezTo>
                    <a:pt x="190382" y="974627"/>
                    <a:pt x="109115" y="938072"/>
                    <a:pt x="209550" y="971550"/>
                  </a:cubicBezTo>
                  <a:cubicBezTo>
                    <a:pt x="228600" y="984250"/>
                    <a:pt x="249111" y="994993"/>
                    <a:pt x="266700" y="1009650"/>
                  </a:cubicBezTo>
                  <a:cubicBezTo>
                    <a:pt x="329897" y="1062314"/>
                    <a:pt x="310054" y="1069427"/>
                    <a:pt x="381000" y="1104900"/>
                  </a:cubicBezTo>
                  <a:cubicBezTo>
                    <a:pt x="398961" y="1113880"/>
                    <a:pt x="419100" y="1117600"/>
                    <a:pt x="438150" y="1123950"/>
                  </a:cubicBezTo>
                  <a:cubicBezTo>
                    <a:pt x="457200" y="1136650"/>
                    <a:pt x="474378" y="1152751"/>
                    <a:pt x="495300" y="1162050"/>
                  </a:cubicBezTo>
                  <a:cubicBezTo>
                    <a:pt x="668784" y="1239154"/>
                    <a:pt x="793752" y="1208919"/>
                    <a:pt x="1009650" y="1219200"/>
                  </a:cubicBezTo>
                  <a:cubicBezTo>
                    <a:pt x="1066800" y="1225550"/>
                    <a:pt x="1124381" y="1228797"/>
                    <a:pt x="1181100" y="1238250"/>
                  </a:cubicBezTo>
                  <a:cubicBezTo>
                    <a:pt x="1200907" y="1241551"/>
                    <a:pt x="1218493" y="1253708"/>
                    <a:pt x="1238250" y="1257300"/>
                  </a:cubicBezTo>
                  <a:cubicBezTo>
                    <a:pt x="1288620" y="1266458"/>
                    <a:pt x="1339969" y="1269110"/>
                    <a:pt x="1390650" y="1276350"/>
                  </a:cubicBezTo>
                  <a:cubicBezTo>
                    <a:pt x="1666370" y="1315739"/>
                    <a:pt x="1303823" y="1275287"/>
                    <a:pt x="1695450" y="1314450"/>
                  </a:cubicBezTo>
                  <a:cubicBezTo>
                    <a:pt x="1720850" y="1320800"/>
                    <a:pt x="1746572" y="1325977"/>
                    <a:pt x="1771650" y="1333500"/>
                  </a:cubicBezTo>
                  <a:lnTo>
                    <a:pt x="1943100" y="1390650"/>
                  </a:lnTo>
                  <a:cubicBezTo>
                    <a:pt x="1988396" y="1405749"/>
                    <a:pt x="2028610" y="1420777"/>
                    <a:pt x="2076450" y="1428750"/>
                  </a:cubicBezTo>
                  <a:cubicBezTo>
                    <a:pt x="2165031" y="1443513"/>
                    <a:pt x="2254250" y="1454150"/>
                    <a:pt x="2343150" y="1466850"/>
                  </a:cubicBezTo>
                  <a:cubicBezTo>
                    <a:pt x="2434590" y="1497330"/>
                    <a:pt x="2378710" y="1461770"/>
                    <a:pt x="2419350" y="1543050"/>
                  </a:cubicBezTo>
                  <a:cubicBezTo>
                    <a:pt x="2422190" y="1548730"/>
                    <a:pt x="2419350" y="1530350"/>
                    <a:pt x="2419350" y="1524000"/>
                  </a:cubicBezTo>
                </a:path>
              </a:pathLst>
            </a:custGeom>
            <a:grpFill/>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grpSp>
          <p:nvGrpSpPr>
            <p:cNvPr id="3" name="Group 14"/>
            <p:cNvGrpSpPr/>
            <p:nvPr/>
          </p:nvGrpSpPr>
          <p:grpSpPr>
            <a:xfrm>
              <a:off x="2743200" y="1600200"/>
              <a:ext cx="2224154" cy="3886200"/>
              <a:chOff x="5776846" y="1295400"/>
              <a:chExt cx="2224154" cy="3886200"/>
            </a:xfrm>
            <a:grpFill/>
          </p:grpSpPr>
          <p:sp>
            <p:nvSpPr>
              <p:cNvPr id="32" name="Freeform 31"/>
              <p:cNvSpPr/>
              <p:nvPr/>
            </p:nvSpPr>
            <p:spPr>
              <a:xfrm>
                <a:off x="5776846" y="2343150"/>
                <a:ext cx="1563192" cy="2819400"/>
              </a:xfrm>
              <a:custGeom>
                <a:avLst/>
                <a:gdLst>
                  <a:gd name="connsiteX0" fmla="*/ 795404 w 1563192"/>
                  <a:gd name="connsiteY0" fmla="*/ 0 h 2819400"/>
                  <a:gd name="connsiteX1" fmla="*/ 776354 w 1563192"/>
                  <a:gd name="connsiteY1" fmla="*/ 361950 h 2819400"/>
                  <a:gd name="connsiteX2" fmla="*/ 604904 w 1563192"/>
                  <a:gd name="connsiteY2" fmla="*/ 457200 h 2819400"/>
                  <a:gd name="connsiteX3" fmla="*/ 433454 w 1563192"/>
                  <a:gd name="connsiteY3" fmla="*/ 514350 h 2819400"/>
                  <a:gd name="connsiteX4" fmla="*/ 319154 w 1563192"/>
                  <a:gd name="connsiteY4" fmla="*/ 552450 h 2819400"/>
                  <a:gd name="connsiteX5" fmla="*/ 262004 w 1563192"/>
                  <a:gd name="connsiteY5" fmla="*/ 571500 h 2819400"/>
                  <a:gd name="connsiteX6" fmla="*/ 204854 w 1563192"/>
                  <a:gd name="connsiteY6" fmla="*/ 590550 h 2819400"/>
                  <a:gd name="connsiteX7" fmla="*/ 166754 w 1563192"/>
                  <a:gd name="connsiteY7" fmla="*/ 647700 h 2819400"/>
                  <a:gd name="connsiteX8" fmla="*/ 109604 w 1563192"/>
                  <a:gd name="connsiteY8" fmla="*/ 685800 h 2819400"/>
                  <a:gd name="connsiteX9" fmla="*/ 90554 w 1563192"/>
                  <a:gd name="connsiteY9" fmla="*/ 762000 h 2819400"/>
                  <a:gd name="connsiteX10" fmla="*/ 52454 w 1563192"/>
                  <a:gd name="connsiteY10" fmla="*/ 895350 h 2819400"/>
                  <a:gd name="connsiteX11" fmla="*/ 14354 w 1563192"/>
                  <a:gd name="connsiteY11" fmla="*/ 1752600 h 2819400"/>
                  <a:gd name="connsiteX12" fmla="*/ 52454 w 1563192"/>
                  <a:gd name="connsiteY12" fmla="*/ 2400300 h 2819400"/>
                  <a:gd name="connsiteX13" fmla="*/ 71504 w 1563192"/>
                  <a:gd name="connsiteY13" fmla="*/ 2476500 h 2819400"/>
                  <a:gd name="connsiteX14" fmla="*/ 90554 w 1563192"/>
                  <a:gd name="connsiteY14" fmla="*/ 2533650 h 2819400"/>
                  <a:gd name="connsiteX15" fmla="*/ 204854 w 1563192"/>
                  <a:gd name="connsiteY15" fmla="*/ 2571750 h 2819400"/>
                  <a:gd name="connsiteX16" fmla="*/ 262004 w 1563192"/>
                  <a:gd name="connsiteY16" fmla="*/ 2590800 h 2819400"/>
                  <a:gd name="connsiteX17" fmla="*/ 319154 w 1563192"/>
                  <a:gd name="connsiteY17" fmla="*/ 2628900 h 2819400"/>
                  <a:gd name="connsiteX18" fmla="*/ 433454 w 1563192"/>
                  <a:gd name="connsiteY18" fmla="*/ 2667000 h 2819400"/>
                  <a:gd name="connsiteX19" fmla="*/ 490604 w 1563192"/>
                  <a:gd name="connsiteY19" fmla="*/ 2705100 h 2819400"/>
                  <a:gd name="connsiteX20" fmla="*/ 1100204 w 1563192"/>
                  <a:gd name="connsiteY20" fmla="*/ 2743200 h 2819400"/>
                  <a:gd name="connsiteX21" fmla="*/ 1157354 w 1563192"/>
                  <a:gd name="connsiteY21" fmla="*/ 2781300 h 2819400"/>
                  <a:gd name="connsiteX22" fmla="*/ 1290704 w 1563192"/>
                  <a:gd name="connsiteY22" fmla="*/ 2819400 h 2819400"/>
                  <a:gd name="connsiteX23" fmla="*/ 1500254 w 1563192"/>
                  <a:gd name="connsiteY23" fmla="*/ 2800350 h 2819400"/>
                  <a:gd name="connsiteX24" fmla="*/ 1538354 w 1563192"/>
                  <a:gd name="connsiteY24" fmla="*/ 2686050 h 2819400"/>
                  <a:gd name="connsiteX25" fmla="*/ 1557404 w 1563192"/>
                  <a:gd name="connsiteY25" fmla="*/ 2628900 h 2819400"/>
                  <a:gd name="connsiteX26" fmla="*/ 1424054 w 1563192"/>
                  <a:gd name="connsiteY26" fmla="*/ 2514600 h 2819400"/>
                  <a:gd name="connsiteX27" fmla="*/ 1366904 w 1563192"/>
                  <a:gd name="connsiteY27" fmla="*/ 2495550 h 2819400"/>
                  <a:gd name="connsiteX28" fmla="*/ 1309754 w 1563192"/>
                  <a:gd name="connsiteY28" fmla="*/ 2457450 h 2819400"/>
                  <a:gd name="connsiteX29" fmla="*/ 1138304 w 1563192"/>
                  <a:gd name="connsiteY29" fmla="*/ 2419350 h 2819400"/>
                  <a:gd name="connsiteX30" fmla="*/ 1081154 w 1563192"/>
                  <a:gd name="connsiteY30" fmla="*/ 2400300 h 2819400"/>
                  <a:gd name="connsiteX31" fmla="*/ 852554 w 1563192"/>
                  <a:gd name="connsiteY31" fmla="*/ 2362200 h 2819400"/>
                  <a:gd name="connsiteX32" fmla="*/ 776354 w 1563192"/>
                  <a:gd name="connsiteY32" fmla="*/ 2343150 h 2819400"/>
                  <a:gd name="connsiteX33" fmla="*/ 719204 w 1563192"/>
                  <a:gd name="connsiteY33" fmla="*/ 2324100 h 2819400"/>
                  <a:gd name="connsiteX34" fmla="*/ 452504 w 1563192"/>
                  <a:gd name="connsiteY34" fmla="*/ 2286000 h 2819400"/>
                  <a:gd name="connsiteX35" fmla="*/ 433454 w 1563192"/>
                  <a:gd name="connsiteY35" fmla="*/ 2228850 h 2819400"/>
                  <a:gd name="connsiteX36" fmla="*/ 452504 w 1563192"/>
                  <a:gd name="connsiteY36" fmla="*/ 2133600 h 2819400"/>
                  <a:gd name="connsiteX37" fmla="*/ 528704 w 1563192"/>
                  <a:gd name="connsiteY37" fmla="*/ 1847850 h 2819400"/>
                  <a:gd name="connsiteX38" fmla="*/ 566804 w 1563192"/>
                  <a:gd name="connsiteY38" fmla="*/ 1733550 h 2819400"/>
                  <a:gd name="connsiteX39" fmla="*/ 547754 w 1563192"/>
                  <a:gd name="connsiteY39" fmla="*/ 1333500 h 2819400"/>
                  <a:gd name="connsiteX40" fmla="*/ 509654 w 1563192"/>
                  <a:gd name="connsiteY40" fmla="*/ 1276350 h 2819400"/>
                  <a:gd name="connsiteX41" fmla="*/ 509654 w 1563192"/>
                  <a:gd name="connsiteY41" fmla="*/ 1104900 h 281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1563192" h="2819400">
                    <a:moveTo>
                      <a:pt x="795404" y="0"/>
                    </a:moveTo>
                    <a:cubicBezTo>
                      <a:pt x="789054" y="120650"/>
                      <a:pt x="811531" y="246368"/>
                      <a:pt x="776354" y="361950"/>
                    </a:cubicBezTo>
                    <a:cubicBezTo>
                      <a:pt x="761563" y="410550"/>
                      <a:pt x="654530" y="440658"/>
                      <a:pt x="604904" y="457200"/>
                    </a:cubicBezTo>
                    <a:cubicBezTo>
                      <a:pt x="499388" y="527544"/>
                      <a:pt x="597714" y="473285"/>
                      <a:pt x="433454" y="514350"/>
                    </a:cubicBezTo>
                    <a:cubicBezTo>
                      <a:pt x="394492" y="524090"/>
                      <a:pt x="357254" y="539750"/>
                      <a:pt x="319154" y="552450"/>
                    </a:cubicBezTo>
                    <a:lnTo>
                      <a:pt x="262004" y="571500"/>
                    </a:lnTo>
                    <a:lnTo>
                      <a:pt x="204854" y="590550"/>
                    </a:lnTo>
                    <a:cubicBezTo>
                      <a:pt x="192154" y="609600"/>
                      <a:pt x="182943" y="631511"/>
                      <a:pt x="166754" y="647700"/>
                    </a:cubicBezTo>
                    <a:cubicBezTo>
                      <a:pt x="150565" y="663889"/>
                      <a:pt x="122304" y="666750"/>
                      <a:pt x="109604" y="685800"/>
                    </a:cubicBezTo>
                    <a:cubicBezTo>
                      <a:pt x="95081" y="707585"/>
                      <a:pt x="97747" y="736826"/>
                      <a:pt x="90554" y="762000"/>
                    </a:cubicBezTo>
                    <a:cubicBezTo>
                      <a:pt x="35895" y="953306"/>
                      <a:pt x="112007" y="657136"/>
                      <a:pt x="52454" y="895350"/>
                    </a:cubicBezTo>
                    <a:cubicBezTo>
                      <a:pt x="19167" y="1228220"/>
                      <a:pt x="7749" y="1296838"/>
                      <a:pt x="14354" y="1752600"/>
                    </a:cubicBezTo>
                    <a:cubicBezTo>
                      <a:pt x="17488" y="1968850"/>
                      <a:pt x="0" y="2190484"/>
                      <a:pt x="52454" y="2400300"/>
                    </a:cubicBezTo>
                    <a:cubicBezTo>
                      <a:pt x="58804" y="2425700"/>
                      <a:pt x="64311" y="2451326"/>
                      <a:pt x="71504" y="2476500"/>
                    </a:cubicBezTo>
                    <a:cubicBezTo>
                      <a:pt x="77021" y="2495808"/>
                      <a:pt x="74214" y="2521978"/>
                      <a:pt x="90554" y="2533650"/>
                    </a:cubicBezTo>
                    <a:cubicBezTo>
                      <a:pt x="123234" y="2556993"/>
                      <a:pt x="166754" y="2559050"/>
                      <a:pt x="204854" y="2571750"/>
                    </a:cubicBezTo>
                    <a:lnTo>
                      <a:pt x="262004" y="2590800"/>
                    </a:lnTo>
                    <a:cubicBezTo>
                      <a:pt x="281054" y="2603500"/>
                      <a:pt x="298232" y="2619601"/>
                      <a:pt x="319154" y="2628900"/>
                    </a:cubicBezTo>
                    <a:cubicBezTo>
                      <a:pt x="355854" y="2645211"/>
                      <a:pt x="433454" y="2667000"/>
                      <a:pt x="433454" y="2667000"/>
                    </a:cubicBezTo>
                    <a:cubicBezTo>
                      <a:pt x="452504" y="2679700"/>
                      <a:pt x="467809" y="2702963"/>
                      <a:pt x="490604" y="2705100"/>
                    </a:cubicBezTo>
                    <a:cubicBezTo>
                      <a:pt x="1204750" y="2772051"/>
                      <a:pt x="852816" y="2660737"/>
                      <a:pt x="1100204" y="2743200"/>
                    </a:cubicBezTo>
                    <a:cubicBezTo>
                      <a:pt x="1119254" y="2755900"/>
                      <a:pt x="1136876" y="2771061"/>
                      <a:pt x="1157354" y="2781300"/>
                    </a:cubicBezTo>
                    <a:cubicBezTo>
                      <a:pt x="1184683" y="2794965"/>
                      <a:pt x="1266289" y="2813296"/>
                      <a:pt x="1290704" y="2819400"/>
                    </a:cubicBezTo>
                    <a:lnTo>
                      <a:pt x="1500254" y="2800350"/>
                    </a:lnTo>
                    <a:cubicBezTo>
                      <a:pt x="1535615" y="2781310"/>
                      <a:pt x="1525654" y="2724150"/>
                      <a:pt x="1538354" y="2686050"/>
                    </a:cubicBezTo>
                    <a:lnTo>
                      <a:pt x="1557404" y="2628900"/>
                    </a:lnTo>
                    <a:cubicBezTo>
                      <a:pt x="1528614" y="2513738"/>
                      <a:pt x="1563192" y="2560979"/>
                      <a:pt x="1424054" y="2514600"/>
                    </a:cubicBezTo>
                    <a:lnTo>
                      <a:pt x="1366904" y="2495550"/>
                    </a:lnTo>
                    <a:cubicBezTo>
                      <a:pt x="1347854" y="2482850"/>
                      <a:pt x="1330232" y="2467689"/>
                      <a:pt x="1309754" y="2457450"/>
                    </a:cubicBezTo>
                    <a:cubicBezTo>
                      <a:pt x="1262857" y="2434002"/>
                      <a:pt x="1182204" y="2426667"/>
                      <a:pt x="1138304" y="2419350"/>
                    </a:cubicBezTo>
                    <a:cubicBezTo>
                      <a:pt x="1119254" y="2413000"/>
                      <a:pt x="1100845" y="2404238"/>
                      <a:pt x="1081154" y="2400300"/>
                    </a:cubicBezTo>
                    <a:cubicBezTo>
                      <a:pt x="683573" y="2320784"/>
                      <a:pt x="1159259" y="2430357"/>
                      <a:pt x="852554" y="2362200"/>
                    </a:cubicBezTo>
                    <a:cubicBezTo>
                      <a:pt x="826996" y="2356520"/>
                      <a:pt x="801528" y="2350343"/>
                      <a:pt x="776354" y="2343150"/>
                    </a:cubicBezTo>
                    <a:cubicBezTo>
                      <a:pt x="757046" y="2337633"/>
                      <a:pt x="738685" y="2328970"/>
                      <a:pt x="719204" y="2324100"/>
                    </a:cubicBezTo>
                    <a:cubicBezTo>
                      <a:pt x="622158" y="2299838"/>
                      <a:pt x="559190" y="2297854"/>
                      <a:pt x="452504" y="2286000"/>
                    </a:cubicBezTo>
                    <a:cubicBezTo>
                      <a:pt x="446154" y="2266950"/>
                      <a:pt x="433454" y="2248930"/>
                      <a:pt x="433454" y="2228850"/>
                    </a:cubicBezTo>
                    <a:cubicBezTo>
                      <a:pt x="433454" y="2196471"/>
                      <a:pt x="444651" y="2165012"/>
                      <a:pt x="452504" y="2133600"/>
                    </a:cubicBezTo>
                    <a:cubicBezTo>
                      <a:pt x="476413" y="2037965"/>
                      <a:pt x="503304" y="1943100"/>
                      <a:pt x="528704" y="1847850"/>
                    </a:cubicBezTo>
                    <a:cubicBezTo>
                      <a:pt x="539052" y="1809045"/>
                      <a:pt x="566804" y="1733550"/>
                      <a:pt x="566804" y="1733550"/>
                    </a:cubicBezTo>
                    <a:cubicBezTo>
                      <a:pt x="560454" y="1600200"/>
                      <a:pt x="564313" y="1465970"/>
                      <a:pt x="547754" y="1333500"/>
                    </a:cubicBezTo>
                    <a:cubicBezTo>
                      <a:pt x="544914" y="1310782"/>
                      <a:pt x="513418" y="1298934"/>
                      <a:pt x="509654" y="1276350"/>
                    </a:cubicBezTo>
                    <a:cubicBezTo>
                      <a:pt x="500259" y="1219978"/>
                      <a:pt x="509654" y="1162050"/>
                      <a:pt x="509654" y="1104900"/>
                    </a:cubicBezTo>
                  </a:path>
                </a:pathLst>
              </a:custGeom>
              <a:grpFill/>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3" name="Freeform 32"/>
              <p:cNvSpPr/>
              <p:nvPr/>
            </p:nvSpPr>
            <p:spPr>
              <a:xfrm flipH="1">
                <a:off x="6437808" y="2362200"/>
                <a:ext cx="1563192" cy="2819400"/>
              </a:xfrm>
              <a:custGeom>
                <a:avLst/>
                <a:gdLst>
                  <a:gd name="connsiteX0" fmla="*/ 795404 w 1563192"/>
                  <a:gd name="connsiteY0" fmla="*/ 0 h 2819400"/>
                  <a:gd name="connsiteX1" fmla="*/ 776354 w 1563192"/>
                  <a:gd name="connsiteY1" fmla="*/ 361950 h 2819400"/>
                  <a:gd name="connsiteX2" fmla="*/ 604904 w 1563192"/>
                  <a:gd name="connsiteY2" fmla="*/ 457200 h 2819400"/>
                  <a:gd name="connsiteX3" fmla="*/ 433454 w 1563192"/>
                  <a:gd name="connsiteY3" fmla="*/ 514350 h 2819400"/>
                  <a:gd name="connsiteX4" fmla="*/ 319154 w 1563192"/>
                  <a:gd name="connsiteY4" fmla="*/ 552450 h 2819400"/>
                  <a:gd name="connsiteX5" fmla="*/ 262004 w 1563192"/>
                  <a:gd name="connsiteY5" fmla="*/ 571500 h 2819400"/>
                  <a:gd name="connsiteX6" fmla="*/ 204854 w 1563192"/>
                  <a:gd name="connsiteY6" fmla="*/ 590550 h 2819400"/>
                  <a:gd name="connsiteX7" fmla="*/ 166754 w 1563192"/>
                  <a:gd name="connsiteY7" fmla="*/ 647700 h 2819400"/>
                  <a:gd name="connsiteX8" fmla="*/ 109604 w 1563192"/>
                  <a:gd name="connsiteY8" fmla="*/ 685800 h 2819400"/>
                  <a:gd name="connsiteX9" fmla="*/ 90554 w 1563192"/>
                  <a:gd name="connsiteY9" fmla="*/ 762000 h 2819400"/>
                  <a:gd name="connsiteX10" fmla="*/ 52454 w 1563192"/>
                  <a:gd name="connsiteY10" fmla="*/ 895350 h 2819400"/>
                  <a:gd name="connsiteX11" fmla="*/ 14354 w 1563192"/>
                  <a:gd name="connsiteY11" fmla="*/ 1752600 h 2819400"/>
                  <a:gd name="connsiteX12" fmla="*/ 52454 w 1563192"/>
                  <a:gd name="connsiteY12" fmla="*/ 2400300 h 2819400"/>
                  <a:gd name="connsiteX13" fmla="*/ 71504 w 1563192"/>
                  <a:gd name="connsiteY13" fmla="*/ 2476500 h 2819400"/>
                  <a:gd name="connsiteX14" fmla="*/ 90554 w 1563192"/>
                  <a:gd name="connsiteY14" fmla="*/ 2533650 h 2819400"/>
                  <a:gd name="connsiteX15" fmla="*/ 204854 w 1563192"/>
                  <a:gd name="connsiteY15" fmla="*/ 2571750 h 2819400"/>
                  <a:gd name="connsiteX16" fmla="*/ 262004 w 1563192"/>
                  <a:gd name="connsiteY16" fmla="*/ 2590800 h 2819400"/>
                  <a:gd name="connsiteX17" fmla="*/ 319154 w 1563192"/>
                  <a:gd name="connsiteY17" fmla="*/ 2628900 h 2819400"/>
                  <a:gd name="connsiteX18" fmla="*/ 433454 w 1563192"/>
                  <a:gd name="connsiteY18" fmla="*/ 2667000 h 2819400"/>
                  <a:gd name="connsiteX19" fmla="*/ 490604 w 1563192"/>
                  <a:gd name="connsiteY19" fmla="*/ 2705100 h 2819400"/>
                  <a:gd name="connsiteX20" fmla="*/ 1100204 w 1563192"/>
                  <a:gd name="connsiteY20" fmla="*/ 2743200 h 2819400"/>
                  <a:gd name="connsiteX21" fmla="*/ 1157354 w 1563192"/>
                  <a:gd name="connsiteY21" fmla="*/ 2781300 h 2819400"/>
                  <a:gd name="connsiteX22" fmla="*/ 1290704 w 1563192"/>
                  <a:gd name="connsiteY22" fmla="*/ 2819400 h 2819400"/>
                  <a:gd name="connsiteX23" fmla="*/ 1500254 w 1563192"/>
                  <a:gd name="connsiteY23" fmla="*/ 2800350 h 2819400"/>
                  <a:gd name="connsiteX24" fmla="*/ 1538354 w 1563192"/>
                  <a:gd name="connsiteY24" fmla="*/ 2686050 h 2819400"/>
                  <a:gd name="connsiteX25" fmla="*/ 1557404 w 1563192"/>
                  <a:gd name="connsiteY25" fmla="*/ 2628900 h 2819400"/>
                  <a:gd name="connsiteX26" fmla="*/ 1424054 w 1563192"/>
                  <a:gd name="connsiteY26" fmla="*/ 2514600 h 2819400"/>
                  <a:gd name="connsiteX27" fmla="*/ 1366904 w 1563192"/>
                  <a:gd name="connsiteY27" fmla="*/ 2495550 h 2819400"/>
                  <a:gd name="connsiteX28" fmla="*/ 1309754 w 1563192"/>
                  <a:gd name="connsiteY28" fmla="*/ 2457450 h 2819400"/>
                  <a:gd name="connsiteX29" fmla="*/ 1138304 w 1563192"/>
                  <a:gd name="connsiteY29" fmla="*/ 2419350 h 2819400"/>
                  <a:gd name="connsiteX30" fmla="*/ 1081154 w 1563192"/>
                  <a:gd name="connsiteY30" fmla="*/ 2400300 h 2819400"/>
                  <a:gd name="connsiteX31" fmla="*/ 852554 w 1563192"/>
                  <a:gd name="connsiteY31" fmla="*/ 2362200 h 2819400"/>
                  <a:gd name="connsiteX32" fmla="*/ 776354 w 1563192"/>
                  <a:gd name="connsiteY32" fmla="*/ 2343150 h 2819400"/>
                  <a:gd name="connsiteX33" fmla="*/ 719204 w 1563192"/>
                  <a:gd name="connsiteY33" fmla="*/ 2324100 h 2819400"/>
                  <a:gd name="connsiteX34" fmla="*/ 452504 w 1563192"/>
                  <a:gd name="connsiteY34" fmla="*/ 2286000 h 2819400"/>
                  <a:gd name="connsiteX35" fmla="*/ 433454 w 1563192"/>
                  <a:gd name="connsiteY35" fmla="*/ 2228850 h 2819400"/>
                  <a:gd name="connsiteX36" fmla="*/ 452504 w 1563192"/>
                  <a:gd name="connsiteY36" fmla="*/ 2133600 h 2819400"/>
                  <a:gd name="connsiteX37" fmla="*/ 528704 w 1563192"/>
                  <a:gd name="connsiteY37" fmla="*/ 1847850 h 2819400"/>
                  <a:gd name="connsiteX38" fmla="*/ 566804 w 1563192"/>
                  <a:gd name="connsiteY38" fmla="*/ 1733550 h 2819400"/>
                  <a:gd name="connsiteX39" fmla="*/ 547754 w 1563192"/>
                  <a:gd name="connsiteY39" fmla="*/ 1333500 h 2819400"/>
                  <a:gd name="connsiteX40" fmla="*/ 509654 w 1563192"/>
                  <a:gd name="connsiteY40" fmla="*/ 1276350 h 2819400"/>
                  <a:gd name="connsiteX41" fmla="*/ 509654 w 1563192"/>
                  <a:gd name="connsiteY41" fmla="*/ 1104900 h 281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1563192" h="2819400">
                    <a:moveTo>
                      <a:pt x="795404" y="0"/>
                    </a:moveTo>
                    <a:cubicBezTo>
                      <a:pt x="789054" y="120650"/>
                      <a:pt x="811531" y="246368"/>
                      <a:pt x="776354" y="361950"/>
                    </a:cubicBezTo>
                    <a:cubicBezTo>
                      <a:pt x="761563" y="410550"/>
                      <a:pt x="654530" y="440658"/>
                      <a:pt x="604904" y="457200"/>
                    </a:cubicBezTo>
                    <a:cubicBezTo>
                      <a:pt x="499388" y="527544"/>
                      <a:pt x="597714" y="473285"/>
                      <a:pt x="433454" y="514350"/>
                    </a:cubicBezTo>
                    <a:cubicBezTo>
                      <a:pt x="394492" y="524090"/>
                      <a:pt x="357254" y="539750"/>
                      <a:pt x="319154" y="552450"/>
                    </a:cubicBezTo>
                    <a:lnTo>
                      <a:pt x="262004" y="571500"/>
                    </a:lnTo>
                    <a:lnTo>
                      <a:pt x="204854" y="590550"/>
                    </a:lnTo>
                    <a:cubicBezTo>
                      <a:pt x="192154" y="609600"/>
                      <a:pt x="182943" y="631511"/>
                      <a:pt x="166754" y="647700"/>
                    </a:cubicBezTo>
                    <a:cubicBezTo>
                      <a:pt x="150565" y="663889"/>
                      <a:pt x="122304" y="666750"/>
                      <a:pt x="109604" y="685800"/>
                    </a:cubicBezTo>
                    <a:cubicBezTo>
                      <a:pt x="95081" y="707585"/>
                      <a:pt x="97747" y="736826"/>
                      <a:pt x="90554" y="762000"/>
                    </a:cubicBezTo>
                    <a:cubicBezTo>
                      <a:pt x="35895" y="953306"/>
                      <a:pt x="112007" y="657136"/>
                      <a:pt x="52454" y="895350"/>
                    </a:cubicBezTo>
                    <a:cubicBezTo>
                      <a:pt x="19167" y="1228220"/>
                      <a:pt x="7749" y="1296838"/>
                      <a:pt x="14354" y="1752600"/>
                    </a:cubicBezTo>
                    <a:cubicBezTo>
                      <a:pt x="17488" y="1968850"/>
                      <a:pt x="0" y="2190484"/>
                      <a:pt x="52454" y="2400300"/>
                    </a:cubicBezTo>
                    <a:cubicBezTo>
                      <a:pt x="58804" y="2425700"/>
                      <a:pt x="64311" y="2451326"/>
                      <a:pt x="71504" y="2476500"/>
                    </a:cubicBezTo>
                    <a:cubicBezTo>
                      <a:pt x="77021" y="2495808"/>
                      <a:pt x="74214" y="2521978"/>
                      <a:pt x="90554" y="2533650"/>
                    </a:cubicBezTo>
                    <a:cubicBezTo>
                      <a:pt x="123234" y="2556993"/>
                      <a:pt x="166754" y="2559050"/>
                      <a:pt x="204854" y="2571750"/>
                    </a:cubicBezTo>
                    <a:lnTo>
                      <a:pt x="262004" y="2590800"/>
                    </a:lnTo>
                    <a:cubicBezTo>
                      <a:pt x="281054" y="2603500"/>
                      <a:pt x="298232" y="2619601"/>
                      <a:pt x="319154" y="2628900"/>
                    </a:cubicBezTo>
                    <a:cubicBezTo>
                      <a:pt x="355854" y="2645211"/>
                      <a:pt x="433454" y="2667000"/>
                      <a:pt x="433454" y="2667000"/>
                    </a:cubicBezTo>
                    <a:cubicBezTo>
                      <a:pt x="452504" y="2679700"/>
                      <a:pt x="467809" y="2702963"/>
                      <a:pt x="490604" y="2705100"/>
                    </a:cubicBezTo>
                    <a:cubicBezTo>
                      <a:pt x="1204750" y="2772051"/>
                      <a:pt x="852816" y="2660737"/>
                      <a:pt x="1100204" y="2743200"/>
                    </a:cubicBezTo>
                    <a:cubicBezTo>
                      <a:pt x="1119254" y="2755900"/>
                      <a:pt x="1136876" y="2771061"/>
                      <a:pt x="1157354" y="2781300"/>
                    </a:cubicBezTo>
                    <a:cubicBezTo>
                      <a:pt x="1184683" y="2794965"/>
                      <a:pt x="1266289" y="2813296"/>
                      <a:pt x="1290704" y="2819400"/>
                    </a:cubicBezTo>
                    <a:lnTo>
                      <a:pt x="1500254" y="2800350"/>
                    </a:lnTo>
                    <a:cubicBezTo>
                      <a:pt x="1535615" y="2781310"/>
                      <a:pt x="1525654" y="2724150"/>
                      <a:pt x="1538354" y="2686050"/>
                    </a:cubicBezTo>
                    <a:lnTo>
                      <a:pt x="1557404" y="2628900"/>
                    </a:lnTo>
                    <a:cubicBezTo>
                      <a:pt x="1528614" y="2513738"/>
                      <a:pt x="1563192" y="2560979"/>
                      <a:pt x="1424054" y="2514600"/>
                    </a:cubicBezTo>
                    <a:lnTo>
                      <a:pt x="1366904" y="2495550"/>
                    </a:lnTo>
                    <a:cubicBezTo>
                      <a:pt x="1347854" y="2482850"/>
                      <a:pt x="1330232" y="2467689"/>
                      <a:pt x="1309754" y="2457450"/>
                    </a:cubicBezTo>
                    <a:cubicBezTo>
                      <a:pt x="1262857" y="2434002"/>
                      <a:pt x="1182204" y="2426667"/>
                      <a:pt x="1138304" y="2419350"/>
                    </a:cubicBezTo>
                    <a:cubicBezTo>
                      <a:pt x="1119254" y="2413000"/>
                      <a:pt x="1100845" y="2404238"/>
                      <a:pt x="1081154" y="2400300"/>
                    </a:cubicBezTo>
                    <a:cubicBezTo>
                      <a:pt x="683573" y="2320784"/>
                      <a:pt x="1159259" y="2430357"/>
                      <a:pt x="852554" y="2362200"/>
                    </a:cubicBezTo>
                    <a:cubicBezTo>
                      <a:pt x="826996" y="2356520"/>
                      <a:pt x="801528" y="2350343"/>
                      <a:pt x="776354" y="2343150"/>
                    </a:cubicBezTo>
                    <a:cubicBezTo>
                      <a:pt x="757046" y="2337633"/>
                      <a:pt x="738685" y="2328970"/>
                      <a:pt x="719204" y="2324100"/>
                    </a:cubicBezTo>
                    <a:cubicBezTo>
                      <a:pt x="622158" y="2299838"/>
                      <a:pt x="559190" y="2297854"/>
                      <a:pt x="452504" y="2286000"/>
                    </a:cubicBezTo>
                    <a:cubicBezTo>
                      <a:pt x="446154" y="2266950"/>
                      <a:pt x="433454" y="2248930"/>
                      <a:pt x="433454" y="2228850"/>
                    </a:cubicBezTo>
                    <a:cubicBezTo>
                      <a:pt x="433454" y="2196471"/>
                      <a:pt x="444651" y="2165012"/>
                      <a:pt x="452504" y="2133600"/>
                    </a:cubicBezTo>
                    <a:cubicBezTo>
                      <a:pt x="476413" y="2037965"/>
                      <a:pt x="503304" y="1943100"/>
                      <a:pt x="528704" y="1847850"/>
                    </a:cubicBezTo>
                    <a:cubicBezTo>
                      <a:pt x="539052" y="1809045"/>
                      <a:pt x="566804" y="1733550"/>
                      <a:pt x="566804" y="1733550"/>
                    </a:cubicBezTo>
                    <a:cubicBezTo>
                      <a:pt x="560454" y="1600200"/>
                      <a:pt x="564313" y="1465970"/>
                      <a:pt x="547754" y="1333500"/>
                    </a:cubicBezTo>
                    <a:cubicBezTo>
                      <a:pt x="544914" y="1310782"/>
                      <a:pt x="513418" y="1298934"/>
                      <a:pt x="509654" y="1276350"/>
                    </a:cubicBezTo>
                    <a:cubicBezTo>
                      <a:pt x="500259" y="1219978"/>
                      <a:pt x="509654" y="1162050"/>
                      <a:pt x="509654" y="1104900"/>
                    </a:cubicBezTo>
                  </a:path>
                </a:pathLst>
              </a:custGeom>
              <a:grpFill/>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4" name="Oval 33"/>
              <p:cNvSpPr/>
              <p:nvPr/>
            </p:nvSpPr>
            <p:spPr>
              <a:xfrm>
                <a:off x="6324600" y="1295400"/>
                <a:ext cx="1143000" cy="1295400"/>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Tree>
    <p:custDataLst>
      <p:tags r:id="rId1"/>
    </p:custData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normAutofit/>
          </a:bodyPr>
          <a:lstStyle/>
          <a:p>
            <a:r>
              <a:rPr lang="en-US" dirty="0"/>
              <a:t>New cue…voila! </a:t>
            </a:r>
            <a:br>
              <a:rPr lang="en-US" dirty="0"/>
            </a:br>
            <a:r>
              <a:rPr lang="en-US" dirty="0"/>
              <a:t>Changed organism</a:t>
            </a:r>
          </a:p>
        </p:txBody>
      </p:sp>
      <p:sp>
        <p:nvSpPr>
          <p:cNvPr id="146453" name="Text Box 21"/>
          <p:cNvSpPr txBox="1">
            <a:spLocks noChangeArrowheads="1"/>
          </p:cNvSpPr>
          <p:nvPr/>
        </p:nvSpPr>
        <p:spPr bwMode="auto">
          <a:xfrm>
            <a:off x="8077200" y="5105401"/>
            <a:ext cx="1676400" cy="396875"/>
          </a:xfrm>
          <a:prstGeom prst="rect">
            <a:avLst/>
          </a:prstGeom>
          <a:noFill/>
          <a:ln w="9525">
            <a:noFill/>
            <a:miter lim="800000"/>
            <a:headEnd/>
            <a:tailEnd/>
          </a:ln>
          <a:effectLst/>
        </p:spPr>
        <p:txBody>
          <a:bodyPr>
            <a:spAutoFit/>
          </a:bodyPr>
          <a:lstStyle/>
          <a:p>
            <a:pPr eaLnBrk="0" hangingPunct="0">
              <a:spcBef>
                <a:spcPct val="50000"/>
              </a:spcBef>
            </a:pPr>
            <a:r>
              <a:rPr lang="en-US" sz="2000" dirty="0" smtClean="0">
                <a:latin typeface="Tahoma" pitchFamily="34" charset="0"/>
              </a:rPr>
              <a:t>Shame </a:t>
            </a:r>
            <a:endParaRPr lang="en-US" sz="2000" dirty="0">
              <a:latin typeface="Tahoma" pitchFamily="34" charset="0"/>
            </a:endParaRPr>
          </a:p>
        </p:txBody>
      </p:sp>
      <p:sp>
        <p:nvSpPr>
          <p:cNvPr id="146455" name="Text Box 23"/>
          <p:cNvSpPr txBox="1">
            <a:spLocks noChangeArrowheads="1"/>
          </p:cNvSpPr>
          <p:nvPr/>
        </p:nvSpPr>
        <p:spPr bwMode="auto">
          <a:xfrm>
            <a:off x="7772400" y="3124200"/>
            <a:ext cx="1676400" cy="274638"/>
          </a:xfrm>
          <a:prstGeom prst="rect">
            <a:avLst/>
          </a:prstGeom>
          <a:noFill/>
          <a:ln w="9525">
            <a:noFill/>
            <a:miter lim="800000"/>
            <a:headEnd/>
            <a:tailEnd/>
          </a:ln>
          <a:effectLst/>
        </p:spPr>
        <p:txBody>
          <a:bodyPr>
            <a:spAutoFit/>
          </a:bodyPr>
          <a:lstStyle/>
          <a:p>
            <a:pPr eaLnBrk="0" hangingPunct="0">
              <a:spcBef>
                <a:spcPct val="50000"/>
              </a:spcBef>
            </a:pPr>
            <a:r>
              <a:rPr lang="en-US" sz="1200" dirty="0" smtClean="0">
                <a:latin typeface="Tahoma" pitchFamily="34" charset="0"/>
              </a:rPr>
              <a:t>fear</a:t>
            </a:r>
            <a:endParaRPr lang="en-US" sz="1200" dirty="0">
              <a:latin typeface="Tahoma" pitchFamily="34" charset="0"/>
            </a:endParaRPr>
          </a:p>
        </p:txBody>
      </p:sp>
      <p:sp>
        <p:nvSpPr>
          <p:cNvPr id="146457" name="Text Box 25"/>
          <p:cNvSpPr txBox="1">
            <a:spLocks noChangeArrowheads="1"/>
          </p:cNvSpPr>
          <p:nvPr/>
        </p:nvSpPr>
        <p:spPr bwMode="auto">
          <a:xfrm>
            <a:off x="2362200" y="5105400"/>
            <a:ext cx="2133600" cy="762000"/>
          </a:xfrm>
          <a:prstGeom prst="rect">
            <a:avLst/>
          </a:prstGeom>
          <a:noFill/>
          <a:ln w="9525">
            <a:noFill/>
            <a:miter lim="800000"/>
            <a:headEnd/>
            <a:tailEnd/>
          </a:ln>
          <a:effectLst/>
        </p:spPr>
        <p:txBody>
          <a:bodyPr>
            <a:spAutoFit/>
          </a:bodyPr>
          <a:lstStyle/>
          <a:p>
            <a:pPr eaLnBrk="0" hangingPunct="0">
              <a:spcBef>
                <a:spcPct val="50000"/>
              </a:spcBef>
            </a:pPr>
            <a:r>
              <a:rPr lang="en-US" sz="4400" dirty="0">
                <a:latin typeface="Tahoma" pitchFamily="34" charset="0"/>
              </a:rPr>
              <a:t>ANGRY</a:t>
            </a:r>
          </a:p>
        </p:txBody>
      </p:sp>
      <p:sp>
        <p:nvSpPr>
          <p:cNvPr id="146458" name="Text Box 26"/>
          <p:cNvSpPr txBox="1">
            <a:spLocks noChangeArrowheads="1"/>
          </p:cNvSpPr>
          <p:nvPr/>
        </p:nvSpPr>
        <p:spPr bwMode="auto">
          <a:xfrm>
            <a:off x="5486400" y="5791200"/>
            <a:ext cx="2362200" cy="641350"/>
          </a:xfrm>
          <a:prstGeom prst="rect">
            <a:avLst/>
          </a:prstGeom>
          <a:noFill/>
          <a:ln w="9525">
            <a:noFill/>
            <a:miter lim="800000"/>
            <a:headEnd/>
            <a:tailEnd/>
          </a:ln>
          <a:effectLst/>
        </p:spPr>
        <p:txBody>
          <a:bodyPr>
            <a:spAutoFit/>
          </a:bodyPr>
          <a:lstStyle/>
          <a:p>
            <a:pPr eaLnBrk="0" hangingPunct="0">
              <a:spcBef>
                <a:spcPct val="50000"/>
              </a:spcBef>
            </a:pPr>
            <a:r>
              <a:rPr lang="en-US" sz="3600" dirty="0">
                <a:latin typeface="Tahoma" pitchFamily="34" charset="0"/>
              </a:rPr>
              <a:t>disturbed </a:t>
            </a:r>
          </a:p>
        </p:txBody>
      </p:sp>
      <p:sp>
        <p:nvSpPr>
          <p:cNvPr id="146459" name="Text Box 27"/>
          <p:cNvSpPr txBox="1">
            <a:spLocks noChangeArrowheads="1"/>
          </p:cNvSpPr>
          <p:nvPr/>
        </p:nvSpPr>
        <p:spPr bwMode="auto">
          <a:xfrm>
            <a:off x="7315200" y="4267200"/>
            <a:ext cx="1676400" cy="228600"/>
          </a:xfrm>
          <a:prstGeom prst="rect">
            <a:avLst/>
          </a:prstGeom>
          <a:noFill/>
          <a:ln w="9525">
            <a:noFill/>
            <a:miter lim="800000"/>
            <a:headEnd/>
            <a:tailEnd/>
          </a:ln>
          <a:effectLst/>
        </p:spPr>
        <p:txBody>
          <a:bodyPr>
            <a:spAutoFit/>
          </a:bodyPr>
          <a:lstStyle/>
          <a:p>
            <a:pPr eaLnBrk="0" hangingPunct="0">
              <a:spcBef>
                <a:spcPct val="50000"/>
              </a:spcBef>
            </a:pPr>
            <a:r>
              <a:rPr lang="en-US" sz="900" dirty="0" smtClean="0">
                <a:latin typeface="Tahoma" pitchFamily="34" charset="0"/>
              </a:rPr>
              <a:t>sad</a:t>
            </a:r>
            <a:endParaRPr lang="en-US" sz="900" dirty="0">
              <a:latin typeface="Tahoma" pitchFamily="34" charset="0"/>
            </a:endParaRPr>
          </a:p>
        </p:txBody>
      </p:sp>
      <p:grpSp>
        <p:nvGrpSpPr>
          <p:cNvPr id="2" name="Group 27"/>
          <p:cNvGrpSpPr/>
          <p:nvPr>
            <p:custDataLst>
              <p:tags r:id="rId2"/>
            </p:custDataLst>
          </p:nvPr>
        </p:nvGrpSpPr>
        <p:grpSpPr>
          <a:xfrm>
            <a:off x="4267200" y="1447800"/>
            <a:ext cx="3733800" cy="4425280"/>
            <a:chOff x="1847850" y="1600200"/>
            <a:chExt cx="4168140" cy="5263480"/>
          </a:xfrm>
          <a:solidFill>
            <a:schemeClr val="bg1"/>
          </a:solidFill>
        </p:grpSpPr>
        <p:sp>
          <p:nvSpPr>
            <p:cNvPr id="29" name="Freeform 28"/>
            <p:cNvSpPr/>
            <p:nvPr/>
          </p:nvSpPr>
          <p:spPr>
            <a:xfrm>
              <a:off x="1847850" y="5314950"/>
              <a:ext cx="2434590" cy="1548730"/>
            </a:xfrm>
            <a:custGeom>
              <a:avLst/>
              <a:gdLst>
                <a:gd name="connsiteX0" fmla="*/ 1066800 w 2434590"/>
                <a:gd name="connsiteY0" fmla="*/ 0 h 1548730"/>
                <a:gd name="connsiteX1" fmla="*/ 1047750 w 2434590"/>
                <a:gd name="connsiteY1" fmla="*/ 57150 h 1548730"/>
                <a:gd name="connsiteX2" fmla="*/ 895350 w 2434590"/>
                <a:gd name="connsiteY2" fmla="*/ 171450 h 1548730"/>
                <a:gd name="connsiteX3" fmla="*/ 857250 w 2434590"/>
                <a:gd name="connsiteY3" fmla="*/ 228600 h 1548730"/>
                <a:gd name="connsiteX4" fmla="*/ 800100 w 2434590"/>
                <a:gd name="connsiteY4" fmla="*/ 247650 h 1548730"/>
                <a:gd name="connsiteX5" fmla="*/ 590550 w 2434590"/>
                <a:gd name="connsiteY5" fmla="*/ 266700 h 1548730"/>
                <a:gd name="connsiteX6" fmla="*/ 476250 w 2434590"/>
                <a:gd name="connsiteY6" fmla="*/ 247650 h 1548730"/>
                <a:gd name="connsiteX7" fmla="*/ 361950 w 2434590"/>
                <a:gd name="connsiteY7" fmla="*/ 304800 h 1548730"/>
                <a:gd name="connsiteX8" fmla="*/ 304800 w 2434590"/>
                <a:gd name="connsiteY8" fmla="*/ 323850 h 1548730"/>
                <a:gd name="connsiteX9" fmla="*/ 266700 w 2434590"/>
                <a:gd name="connsiteY9" fmla="*/ 381000 h 1548730"/>
                <a:gd name="connsiteX10" fmla="*/ 190500 w 2434590"/>
                <a:gd name="connsiteY10" fmla="*/ 400050 h 1548730"/>
                <a:gd name="connsiteX11" fmla="*/ 57150 w 2434590"/>
                <a:gd name="connsiteY11" fmla="*/ 533400 h 1548730"/>
                <a:gd name="connsiteX12" fmla="*/ 38100 w 2434590"/>
                <a:gd name="connsiteY12" fmla="*/ 666750 h 1548730"/>
                <a:gd name="connsiteX13" fmla="*/ 0 w 2434590"/>
                <a:gd name="connsiteY13" fmla="*/ 742950 h 1548730"/>
                <a:gd name="connsiteX14" fmla="*/ 95250 w 2434590"/>
                <a:gd name="connsiteY14" fmla="*/ 895350 h 1548730"/>
                <a:gd name="connsiteX15" fmla="*/ 209550 w 2434590"/>
                <a:gd name="connsiteY15" fmla="*/ 971550 h 1548730"/>
                <a:gd name="connsiteX16" fmla="*/ 266700 w 2434590"/>
                <a:gd name="connsiteY16" fmla="*/ 1009650 h 1548730"/>
                <a:gd name="connsiteX17" fmla="*/ 381000 w 2434590"/>
                <a:gd name="connsiteY17" fmla="*/ 1104900 h 1548730"/>
                <a:gd name="connsiteX18" fmla="*/ 438150 w 2434590"/>
                <a:gd name="connsiteY18" fmla="*/ 1123950 h 1548730"/>
                <a:gd name="connsiteX19" fmla="*/ 495300 w 2434590"/>
                <a:gd name="connsiteY19" fmla="*/ 1162050 h 1548730"/>
                <a:gd name="connsiteX20" fmla="*/ 1009650 w 2434590"/>
                <a:gd name="connsiteY20" fmla="*/ 1219200 h 1548730"/>
                <a:gd name="connsiteX21" fmla="*/ 1181100 w 2434590"/>
                <a:gd name="connsiteY21" fmla="*/ 1238250 h 1548730"/>
                <a:gd name="connsiteX22" fmla="*/ 1238250 w 2434590"/>
                <a:gd name="connsiteY22" fmla="*/ 1257300 h 1548730"/>
                <a:gd name="connsiteX23" fmla="*/ 1390650 w 2434590"/>
                <a:gd name="connsiteY23" fmla="*/ 1276350 h 1548730"/>
                <a:gd name="connsiteX24" fmla="*/ 1695450 w 2434590"/>
                <a:gd name="connsiteY24" fmla="*/ 1314450 h 1548730"/>
                <a:gd name="connsiteX25" fmla="*/ 1771650 w 2434590"/>
                <a:gd name="connsiteY25" fmla="*/ 1333500 h 1548730"/>
                <a:gd name="connsiteX26" fmla="*/ 1943100 w 2434590"/>
                <a:gd name="connsiteY26" fmla="*/ 1390650 h 1548730"/>
                <a:gd name="connsiteX27" fmla="*/ 2076450 w 2434590"/>
                <a:gd name="connsiteY27" fmla="*/ 1428750 h 1548730"/>
                <a:gd name="connsiteX28" fmla="*/ 2343150 w 2434590"/>
                <a:gd name="connsiteY28" fmla="*/ 1466850 h 1548730"/>
                <a:gd name="connsiteX29" fmla="*/ 2419350 w 2434590"/>
                <a:gd name="connsiteY29" fmla="*/ 1543050 h 1548730"/>
                <a:gd name="connsiteX30" fmla="*/ 2419350 w 2434590"/>
                <a:gd name="connsiteY30" fmla="*/ 1524000 h 1548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2434590" h="1548730">
                  <a:moveTo>
                    <a:pt x="1066800" y="0"/>
                  </a:moveTo>
                  <a:cubicBezTo>
                    <a:pt x="1060450" y="19050"/>
                    <a:pt x="1060818" y="41904"/>
                    <a:pt x="1047750" y="57150"/>
                  </a:cubicBezTo>
                  <a:cubicBezTo>
                    <a:pt x="1017582" y="92345"/>
                    <a:pt x="939616" y="141939"/>
                    <a:pt x="895350" y="171450"/>
                  </a:cubicBezTo>
                  <a:cubicBezTo>
                    <a:pt x="882650" y="190500"/>
                    <a:pt x="875128" y="214297"/>
                    <a:pt x="857250" y="228600"/>
                  </a:cubicBezTo>
                  <a:cubicBezTo>
                    <a:pt x="841570" y="241144"/>
                    <a:pt x="819979" y="244810"/>
                    <a:pt x="800100" y="247650"/>
                  </a:cubicBezTo>
                  <a:cubicBezTo>
                    <a:pt x="730667" y="257569"/>
                    <a:pt x="660400" y="260350"/>
                    <a:pt x="590550" y="266700"/>
                  </a:cubicBezTo>
                  <a:cubicBezTo>
                    <a:pt x="552450" y="260350"/>
                    <a:pt x="514876" y="247650"/>
                    <a:pt x="476250" y="247650"/>
                  </a:cubicBezTo>
                  <a:cubicBezTo>
                    <a:pt x="428367" y="247650"/>
                    <a:pt x="400477" y="285537"/>
                    <a:pt x="361950" y="304800"/>
                  </a:cubicBezTo>
                  <a:cubicBezTo>
                    <a:pt x="343989" y="313780"/>
                    <a:pt x="323850" y="317500"/>
                    <a:pt x="304800" y="323850"/>
                  </a:cubicBezTo>
                  <a:cubicBezTo>
                    <a:pt x="292100" y="342900"/>
                    <a:pt x="285750" y="368300"/>
                    <a:pt x="266700" y="381000"/>
                  </a:cubicBezTo>
                  <a:cubicBezTo>
                    <a:pt x="244915" y="395523"/>
                    <a:pt x="210204" y="382809"/>
                    <a:pt x="190500" y="400050"/>
                  </a:cubicBezTo>
                  <a:cubicBezTo>
                    <a:pt x="2386" y="564650"/>
                    <a:pt x="201934" y="485139"/>
                    <a:pt x="57150" y="533400"/>
                  </a:cubicBezTo>
                  <a:cubicBezTo>
                    <a:pt x="50800" y="577850"/>
                    <a:pt x="49914" y="623431"/>
                    <a:pt x="38100" y="666750"/>
                  </a:cubicBezTo>
                  <a:cubicBezTo>
                    <a:pt x="30628" y="694147"/>
                    <a:pt x="0" y="714552"/>
                    <a:pt x="0" y="742950"/>
                  </a:cubicBezTo>
                  <a:cubicBezTo>
                    <a:pt x="0" y="867664"/>
                    <a:pt x="30532" y="841418"/>
                    <a:pt x="95250" y="895350"/>
                  </a:cubicBezTo>
                  <a:cubicBezTo>
                    <a:pt x="190382" y="974627"/>
                    <a:pt x="109115" y="938072"/>
                    <a:pt x="209550" y="971550"/>
                  </a:cubicBezTo>
                  <a:cubicBezTo>
                    <a:pt x="228600" y="984250"/>
                    <a:pt x="249111" y="994993"/>
                    <a:pt x="266700" y="1009650"/>
                  </a:cubicBezTo>
                  <a:cubicBezTo>
                    <a:pt x="329897" y="1062314"/>
                    <a:pt x="310054" y="1069427"/>
                    <a:pt x="381000" y="1104900"/>
                  </a:cubicBezTo>
                  <a:cubicBezTo>
                    <a:pt x="398961" y="1113880"/>
                    <a:pt x="419100" y="1117600"/>
                    <a:pt x="438150" y="1123950"/>
                  </a:cubicBezTo>
                  <a:cubicBezTo>
                    <a:pt x="457200" y="1136650"/>
                    <a:pt x="474378" y="1152751"/>
                    <a:pt x="495300" y="1162050"/>
                  </a:cubicBezTo>
                  <a:cubicBezTo>
                    <a:pt x="668784" y="1239154"/>
                    <a:pt x="793752" y="1208919"/>
                    <a:pt x="1009650" y="1219200"/>
                  </a:cubicBezTo>
                  <a:cubicBezTo>
                    <a:pt x="1066800" y="1225550"/>
                    <a:pt x="1124381" y="1228797"/>
                    <a:pt x="1181100" y="1238250"/>
                  </a:cubicBezTo>
                  <a:cubicBezTo>
                    <a:pt x="1200907" y="1241551"/>
                    <a:pt x="1218493" y="1253708"/>
                    <a:pt x="1238250" y="1257300"/>
                  </a:cubicBezTo>
                  <a:cubicBezTo>
                    <a:pt x="1288620" y="1266458"/>
                    <a:pt x="1339969" y="1269110"/>
                    <a:pt x="1390650" y="1276350"/>
                  </a:cubicBezTo>
                  <a:cubicBezTo>
                    <a:pt x="1666370" y="1315739"/>
                    <a:pt x="1303823" y="1275287"/>
                    <a:pt x="1695450" y="1314450"/>
                  </a:cubicBezTo>
                  <a:cubicBezTo>
                    <a:pt x="1720850" y="1320800"/>
                    <a:pt x="1746572" y="1325977"/>
                    <a:pt x="1771650" y="1333500"/>
                  </a:cubicBezTo>
                  <a:lnTo>
                    <a:pt x="1943100" y="1390650"/>
                  </a:lnTo>
                  <a:cubicBezTo>
                    <a:pt x="1988396" y="1405749"/>
                    <a:pt x="2028610" y="1420777"/>
                    <a:pt x="2076450" y="1428750"/>
                  </a:cubicBezTo>
                  <a:cubicBezTo>
                    <a:pt x="2165031" y="1443513"/>
                    <a:pt x="2254250" y="1454150"/>
                    <a:pt x="2343150" y="1466850"/>
                  </a:cubicBezTo>
                  <a:cubicBezTo>
                    <a:pt x="2434590" y="1497330"/>
                    <a:pt x="2378710" y="1461770"/>
                    <a:pt x="2419350" y="1543050"/>
                  </a:cubicBezTo>
                  <a:cubicBezTo>
                    <a:pt x="2422190" y="1548730"/>
                    <a:pt x="2419350" y="1530350"/>
                    <a:pt x="2419350" y="1524000"/>
                  </a:cubicBezTo>
                </a:path>
              </a:pathLst>
            </a:custGeom>
            <a:grpFill/>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0" name="Freeform 29"/>
            <p:cNvSpPr/>
            <p:nvPr/>
          </p:nvSpPr>
          <p:spPr>
            <a:xfrm flipH="1">
              <a:off x="3581400" y="5257800"/>
              <a:ext cx="2434590" cy="1548730"/>
            </a:xfrm>
            <a:custGeom>
              <a:avLst/>
              <a:gdLst>
                <a:gd name="connsiteX0" fmla="*/ 1066800 w 2434590"/>
                <a:gd name="connsiteY0" fmla="*/ 0 h 1548730"/>
                <a:gd name="connsiteX1" fmla="*/ 1047750 w 2434590"/>
                <a:gd name="connsiteY1" fmla="*/ 57150 h 1548730"/>
                <a:gd name="connsiteX2" fmla="*/ 895350 w 2434590"/>
                <a:gd name="connsiteY2" fmla="*/ 171450 h 1548730"/>
                <a:gd name="connsiteX3" fmla="*/ 857250 w 2434590"/>
                <a:gd name="connsiteY3" fmla="*/ 228600 h 1548730"/>
                <a:gd name="connsiteX4" fmla="*/ 800100 w 2434590"/>
                <a:gd name="connsiteY4" fmla="*/ 247650 h 1548730"/>
                <a:gd name="connsiteX5" fmla="*/ 590550 w 2434590"/>
                <a:gd name="connsiteY5" fmla="*/ 266700 h 1548730"/>
                <a:gd name="connsiteX6" fmla="*/ 476250 w 2434590"/>
                <a:gd name="connsiteY6" fmla="*/ 247650 h 1548730"/>
                <a:gd name="connsiteX7" fmla="*/ 361950 w 2434590"/>
                <a:gd name="connsiteY7" fmla="*/ 304800 h 1548730"/>
                <a:gd name="connsiteX8" fmla="*/ 304800 w 2434590"/>
                <a:gd name="connsiteY8" fmla="*/ 323850 h 1548730"/>
                <a:gd name="connsiteX9" fmla="*/ 266700 w 2434590"/>
                <a:gd name="connsiteY9" fmla="*/ 381000 h 1548730"/>
                <a:gd name="connsiteX10" fmla="*/ 190500 w 2434590"/>
                <a:gd name="connsiteY10" fmla="*/ 400050 h 1548730"/>
                <a:gd name="connsiteX11" fmla="*/ 57150 w 2434590"/>
                <a:gd name="connsiteY11" fmla="*/ 533400 h 1548730"/>
                <a:gd name="connsiteX12" fmla="*/ 38100 w 2434590"/>
                <a:gd name="connsiteY12" fmla="*/ 666750 h 1548730"/>
                <a:gd name="connsiteX13" fmla="*/ 0 w 2434590"/>
                <a:gd name="connsiteY13" fmla="*/ 742950 h 1548730"/>
                <a:gd name="connsiteX14" fmla="*/ 95250 w 2434590"/>
                <a:gd name="connsiteY14" fmla="*/ 895350 h 1548730"/>
                <a:gd name="connsiteX15" fmla="*/ 209550 w 2434590"/>
                <a:gd name="connsiteY15" fmla="*/ 971550 h 1548730"/>
                <a:gd name="connsiteX16" fmla="*/ 266700 w 2434590"/>
                <a:gd name="connsiteY16" fmla="*/ 1009650 h 1548730"/>
                <a:gd name="connsiteX17" fmla="*/ 381000 w 2434590"/>
                <a:gd name="connsiteY17" fmla="*/ 1104900 h 1548730"/>
                <a:gd name="connsiteX18" fmla="*/ 438150 w 2434590"/>
                <a:gd name="connsiteY18" fmla="*/ 1123950 h 1548730"/>
                <a:gd name="connsiteX19" fmla="*/ 495300 w 2434590"/>
                <a:gd name="connsiteY19" fmla="*/ 1162050 h 1548730"/>
                <a:gd name="connsiteX20" fmla="*/ 1009650 w 2434590"/>
                <a:gd name="connsiteY20" fmla="*/ 1219200 h 1548730"/>
                <a:gd name="connsiteX21" fmla="*/ 1181100 w 2434590"/>
                <a:gd name="connsiteY21" fmla="*/ 1238250 h 1548730"/>
                <a:gd name="connsiteX22" fmla="*/ 1238250 w 2434590"/>
                <a:gd name="connsiteY22" fmla="*/ 1257300 h 1548730"/>
                <a:gd name="connsiteX23" fmla="*/ 1390650 w 2434590"/>
                <a:gd name="connsiteY23" fmla="*/ 1276350 h 1548730"/>
                <a:gd name="connsiteX24" fmla="*/ 1695450 w 2434590"/>
                <a:gd name="connsiteY24" fmla="*/ 1314450 h 1548730"/>
                <a:gd name="connsiteX25" fmla="*/ 1771650 w 2434590"/>
                <a:gd name="connsiteY25" fmla="*/ 1333500 h 1548730"/>
                <a:gd name="connsiteX26" fmla="*/ 1943100 w 2434590"/>
                <a:gd name="connsiteY26" fmla="*/ 1390650 h 1548730"/>
                <a:gd name="connsiteX27" fmla="*/ 2076450 w 2434590"/>
                <a:gd name="connsiteY27" fmla="*/ 1428750 h 1548730"/>
                <a:gd name="connsiteX28" fmla="*/ 2343150 w 2434590"/>
                <a:gd name="connsiteY28" fmla="*/ 1466850 h 1548730"/>
                <a:gd name="connsiteX29" fmla="*/ 2419350 w 2434590"/>
                <a:gd name="connsiteY29" fmla="*/ 1543050 h 1548730"/>
                <a:gd name="connsiteX30" fmla="*/ 2419350 w 2434590"/>
                <a:gd name="connsiteY30" fmla="*/ 1524000 h 1548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2434590" h="1548730">
                  <a:moveTo>
                    <a:pt x="1066800" y="0"/>
                  </a:moveTo>
                  <a:cubicBezTo>
                    <a:pt x="1060450" y="19050"/>
                    <a:pt x="1060818" y="41904"/>
                    <a:pt x="1047750" y="57150"/>
                  </a:cubicBezTo>
                  <a:cubicBezTo>
                    <a:pt x="1017582" y="92345"/>
                    <a:pt x="939616" y="141939"/>
                    <a:pt x="895350" y="171450"/>
                  </a:cubicBezTo>
                  <a:cubicBezTo>
                    <a:pt x="882650" y="190500"/>
                    <a:pt x="875128" y="214297"/>
                    <a:pt x="857250" y="228600"/>
                  </a:cubicBezTo>
                  <a:cubicBezTo>
                    <a:pt x="841570" y="241144"/>
                    <a:pt x="819979" y="244810"/>
                    <a:pt x="800100" y="247650"/>
                  </a:cubicBezTo>
                  <a:cubicBezTo>
                    <a:pt x="730667" y="257569"/>
                    <a:pt x="660400" y="260350"/>
                    <a:pt x="590550" y="266700"/>
                  </a:cubicBezTo>
                  <a:cubicBezTo>
                    <a:pt x="552450" y="260350"/>
                    <a:pt x="514876" y="247650"/>
                    <a:pt x="476250" y="247650"/>
                  </a:cubicBezTo>
                  <a:cubicBezTo>
                    <a:pt x="428367" y="247650"/>
                    <a:pt x="400477" y="285537"/>
                    <a:pt x="361950" y="304800"/>
                  </a:cubicBezTo>
                  <a:cubicBezTo>
                    <a:pt x="343989" y="313780"/>
                    <a:pt x="323850" y="317500"/>
                    <a:pt x="304800" y="323850"/>
                  </a:cubicBezTo>
                  <a:cubicBezTo>
                    <a:pt x="292100" y="342900"/>
                    <a:pt x="285750" y="368300"/>
                    <a:pt x="266700" y="381000"/>
                  </a:cubicBezTo>
                  <a:cubicBezTo>
                    <a:pt x="244915" y="395523"/>
                    <a:pt x="210204" y="382809"/>
                    <a:pt x="190500" y="400050"/>
                  </a:cubicBezTo>
                  <a:cubicBezTo>
                    <a:pt x="2386" y="564650"/>
                    <a:pt x="201934" y="485139"/>
                    <a:pt x="57150" y="533400"/>
                  </a:cubicBezTo>
                  <a:cubicBezTo>
                    <a:pt x="50800" y="577850"/>
                    <a:pt x="49914" y="623431"/>
                    <a:pt x="38100" y="666750"/>
                  </a:cubicBezTo>
                  <a:cubicBezTo>
                    <a:pt x="30628" y="694147"/>
                    <a:pt x="0" y="714552"/>
                    <a:pt x="0" y="742950"/>
                  </a:cubicBezTo>
                  <a:cubicBezTo>
                    <a:pt x="0" y="867664"/>
                    <a:pt x="30532" y="841418"/>
                    <a:pt x="95250" y="895350"/>
                  </a:cubicBezTo>
                  <a:cubicBezTo>
                    <a:pt x="190382" y="974627"/>
                    <a:pt x="109115" y="938072"/>
                    <a:pt x="209550" y="971550"/>
                  </a:cubicBezTo>
                  <a:cubicBezTo>
                    <a:pt x="228600" y="984250"/>
                    <a:pt x="249111" y="994993"/>
                    <a:pt x="266700" y="1009650"/>
                  </a:cubicBezTo>
                  <a:cubicBezTo>
                    <a:pt x="329897" y="1062314"/>
                    <a:pt x="310054" y="1069427"/>
                    <a:pt x="381000" y="1104900"/>
                  </a:cubicBezTo>
                  <a:cubicBezTo>
                    <a:pt x="398961" y="1113880"/>
                    <a:pt x="419100" y="1117600"/>
                    <a:pt x="438150" y="1123950"/>
                  </a:cubicBezTo>
                  <a:cubicBezTo>
                    <a:pt x="457200" y="1136650"/>
                    <a:pt x="474378" y="1152751"/>
                    <a:pt x="495300" y="1162050"/>
                  </a:cubicBezTo>
                  <a:cubicBezTo>
                    <a:pt x="668784" y="1239154"/>
                    <a:pt x="793752" y="1208919"/>
                    <a:pt x="1009650" y="1219200"/>
                  </a:cubicBezTo>
                  <a:cubicBezTo>
                    <a:pt x="1066800" y="1225550"/>
                    <a:pt x="1124381" y="1228797"/>
                    <a:pt x="1181100" y="1238250"/>
                  </a:cubicBezTo>
                  <a:cubicBezTo>
                    <a:pt x="1200907" y="1241551"/>
                    <a:pt x="1218493" y="1253708"/>
                    <a:pt x="1238250" y="1257300"/>
                  </a:cubicBezTo>
                  <a:cubicBezTo>
                    <a:pt x="1288620" y="1266458"/>
                    <a:pt x="1339969" y="1269110"/>
                    <a:pt x="1390650" y="1276350"/>
                  </a:cubicBezTo>
                  <a:cubicBezTo>
                    <a:pt x="1666370" y="1315739"/>
                    <a:pt x="1303823" y="1275287"/>
                    <a:pt x="1695450" y="1314450"/>
                  </a:cubicBezTo>
                  <a:cubicBezTo>
                    <a:pt x="1720850" y="1320800"/>
                    <a:pt x="1746572" y="1325977"/>
                    <a:pt x="1771650" y="1333500"/>
                  </a:cubicBezTo>
                  <a:lnTo>
                    <a:pt x="1943100" y="1390650"/>
                  </a:lnTo>
                  <a:cubicBezTo>
                    <a:pt x="1988396" y="1405749"/>
                    <a:pt x="2028610" y="1420777"/>
                    <a:pt x="2076450" y="1428750"/>
                  </a:cubicBezTo>
                  <a:cubicBezTo>
                    <a:pt x="2165031" y="1443513"/>
                    <a:pt x="2254250" y="1454150"/>
                    <a:pt x="2343150" y="1466850"/>
                  </a:cubicBezTo>
                  <a:cubicBezTo>
                    <a:pt x="2434590" y="1497330"/>
                    <a:pt x="2378710" y="1461770"/>
                    <a:pt x="2419350" y="1543050"/>
                  </a:cubicBezTo>
                  <a:cubicBezTo>
                    <a:pt x="2422190" y="1548730"/>
                    <a:pt x="2419350" y="1530350"/>
                    <a:pt x="2419350" y="1524000"/>
                  </a:cubicBezTo>
                </a:path>
              </a:pathLst>
            </a:custGeom>
            <a:grpFill/>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grpSp>
          <p:nvGrpSpPr>
            <p:cNvPr id="3" name="Group 14"/>
            <p:cNvGrpSpPr/>
            <p:nvPr/>
          </p:nvGrpSpPr>
          <p:grpSpPr>
            <a:xfrm>
              <a:off x="2743200" y="1600200"/>
              <a:ext cx="2224154" cy="3886200"/>
              <a:chOff x="5776846" y="1295400"/>
              <a:chExt cx="2224154" cy="3886200"/>
            </a:xfrm>
            <a:grpFill/>
          </p:grpSpPr>
          <p:sp>
            <p:nvSpPr>
              <p:cNvPr id="32" name="Freeform 31"/>
              <p:cNvSpPr/>
              <p:nvPr/>
            </p:nvSpPr>
            <p:spPr>
              <a:xfrm>
                <a:off x="5776846" y="2343150"/>
                <a:ext cx="1563192" cy="2819400"/>
              </a:xfrm>
              <a:custGeom>
                <a:avLst/>
                <a:gdLst>
                  <a:gd name="connsiteX0" fmla="*/ 795404 w 1563192"/>
                  <a:gd name="connsiteY0" fmla="*/ 0 h 2819400"/>
                  <a:gd name="connsiteX1" fmla="*/ 776354 w 1563192"/>
                  <a:gd name="connsiteY1" fmla="*/ 361950 h 2819400"/>
                  <a:gd name="connsiteX2" fmla="*/ 604904 w 1563192"/>
                  <a:gd name="connsiteY2" fmla="*/ 457200 h 2819400"/>
                  <a:gd name="connsiteX3" fmla="*/ 433454 w 1563192"/>
                  <a:gd name="connsiteY3" fmla="*/ 514350 h 2819400"/>
                  <a:gd name="connsiteX4" fmla="*/ 319154 w 1563192"/>
                  <a:gd name="connsiteY4" fmla="*/ 552450 h 2819400"/>
                  <a:gd name="connsiteX5" fmla="*/ 262004 w 1563192"/>
                  <a:gd name="connsiteY5" fmla="*/ 571500 h 2819400"/>
                  <a:gd name="connsiteX6" fmla="*/ 204854 w 1563192"/>
                  <a:gd name="connsiteY6" fmla="*/ 590550 h 2819400"/>
                  <a:gd name="connsiteX7" fmla="*/ 166754 w 1563192"/>
                  <a:gd name="connsiteY7" fmla="*/ 647700 h 2819400"/>
                  <a:gd name="connsiteX8" fmla="*/ 109604 w 1563192"/>
                  <a:gd name="connsiteY8" fmla="*/ 685800 h 2819400"/>
                  <a:gd name="connsiteX9" fmla="*/ 90554 w 1563192"/>
                  <a:gd name="connsiteY9" fmla="*/ 762000 h 2819400"/>
                  <a:gd name="connsiteX10" fmla="*/ 52454 w 1563192"/>
                  <a:gd name="connsiteY10" fmla="*/ 895350 h 2819400"/>
                  <a:gd name="connsiteX11" fmla="*/ 14354 w 1563192"/>
                  <a:gd name="connsiteY11" fmla="*/ 1752600 h 2819400"/>
                  <a:gd name="connsiteX12" fmla="*/ 52454 w 1563192"/>
                  <a:gd name="connsiteY12" fmla="*/ 2400300 h 2819400"/>
                  <a:gd name="connsiteX13" fmla="*/ 71504 w 1563192"/>
                  <a:gd name="connsiteY13" fmla="*/ 2476500 h 2819400"/>
                  <a:gd name="connsiteX14" fmla="*/ 90554 w 1563192"/>
                  <a:gd name="connsiteY14" fmla="*/ 2533650 h 2819400"/>
                  <a:gd name="connsiteX15" fmla="*/ 204854 w 1563192"/>
                  <a:gd name="connsiteY15" fmla="*/ 2571750 h 2819400"/>
                  <a:gd name="connsiteX16" fmla="*/ 262004 w 1563192"/>
                  <a:gd name="connsiteY16" fmla="*/ 2590800 h 2819400"/>
                  <a:gd name="connsiteX17" fmla="*/ 319154 w 1563192"/>
                  <a:gd name="connsiteY17" fmla="*/ 2628900 h 2819400"/>
                  <a:gd name="connsiteX18" fmla="*/ 433454 w 1563192"/>
                  <a:gd name="connsiteY18" fmla="*/ 2667000 h 2819400"/>
                  <a:gd name="connsiteX19" fmla="*/ 490604 w 1563192"/>
                  <a:gd name="connsiteY19" fmla="*/ 2705100 h 2819400"/>
                  <a:gd name="connsiteX20" fmla="*/ 1100204 w 1563192"/>
                  <a:gd name="connsiteY20" fmla="*/ 2743200 h 2819400"/>
                  <a:gd name="connsiteX21" fmla="*/ 1157354 w 1563192"/>
                  <a:gd name="connsiteY21" fmla="*/ 2781300 h 2819400"/>
                  <a:gd name="connsiteX22" fmla="*/ 1290704 w 1563192"/>
                  <a:gd name="connsiteY22" fmla="*/ 2819400 h 2819400"/>
                  <a:gd name="connsiteX23" fmla="*/ 1500254 w 1563192"/>
                  <a:gd name="connsiteY23" fmla="*/ 2800350 h 2819400"/>
                  <a:gd name="connsiteX24" fmla="*/ 1538354 w 1563192"/>
                  <a:gd name="connsiteY24" fmla="*/ 2686050 h 2819400"/>
                  <a:gd name="connsiteX25" fmla="*/ 1557404 w 1563192"/>
                  <a:gd name="connsiteY25" fmla="*/ 2628900 h 2819400"/>
                  <a:gd name="connsiteX26" fmla="*/ 1424054 w 1563192"/>
                  <a:gd name="connsiteY26" fmla="*/ 2514600 h 2819400"/>
                  <a:gd name="connsiteX27" fmla="*/ 1366904 w 1563192"/>
                  <a:gd name="connsiteY27" fmla="*/ 2495550 h 2819400"/>
                  <a:gd name="connsiteX28" fmla="*/ 1309754 w 1563192"/>
                  <a:gd name="connsiteY28" fmla="*/ 2457450 h 2819400"/>
                  <a:gd name="connsiteX29" fmla="*/ 1138304 w 1563192"/>
                  <a:gd name="connsiteY29" fmla="*/ 2419350 h 2819400"/>
                  <a:gd name="connsiteX30" fmla="*/ 1081154 w 1563192"/>
                  <a:gd name="connsiteY30" fmla="*/ 2400300 h 2819400"/>
                  <a:gd name="connsiteX31" fmla="*/ 852554 w 1563192"/>
                  <a:gd name="connsiteY31" fmla="*/ 2362200 h 2819400"/>
                  <a:gd name="connsiteX32" fmla="*/ 776354 w 1563192"/>
                  <a:gd name="connsiteY32" fmla="*/ 2343150 h 2819400"/>
                  <a:gd name="connsiteX33" fmla="*/ 719204 w 1563192"/>
                  <a:gd name="connsiteY33" fmla="*/ 2324100 h 2819400"/>
                  <a:gd name="connsiteX34" fmla="*/ 452504 w 1563192"/>
                  <a:gd name="connsiteY34" fmla="*/ 2286000 h 2819400"/>
                  <a:gd name="connsiteX35" fmla="*/ 433454 w 1563192"/>
                  <a:gd name="connsiteY35" fmla="*/ 2228850 h 2819400"/>
                  <a:gd name="connsiteX36" fmla="*/ 452504 w 1563192"/>
                  <a:gd name="connsiteY36" fmla="*/ 2133600 h 2819400"/>
                  <a:gd name="connsiteX37" fmla="*/ 528704 w 1563192"/>
                  <a:gd name="connsiteY37" fmla="*/ 1847850 h 2819400"/>
                  <a:gd name="connsiteX38" fmla="*/ 566804 w 1563192"/>
                  <a:gd name="connsiteY38" fmla="*/ 1733550 h 2819400"/>
                  <a:gd name="connsiteX39" fmla="*/ 547754 w 1563192"/>
                  <a:gd name="connsiteY39" fmla="*/ 1333500 h 2819400"/>
                  <a:gd name="connsiteX40" fmla="*/ 509654 w 1563192"/>
                  <a:gd name="connsiteY40" fmla="*/ 1276350 h 2819400"/>
                  <a:gd name="connsiteX41" fmla="*/ 509654 w 1563192"/>
                  <a:gd name="connsiteY41" fmla="*/ 1104900 h 281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1563192" h="2819400">
                    <a:moveTo>
                      <a:pt x="795404" y="0"/>
                    </a:moveTo>
                    <a:cubicBezTo>
                      <a:pt x="789054" y="120650"/>
                      <a:pt x="811531" y="246368"/>
                      <a:pt x="776354" y="361950"/>
                    </a:cubicBezTo>
                    <a:cubicBezTo>
                      <a:pt x="761563" y="410550"/>
                      <a:pt x="654530" y="440658"/>
                      <a:pt x="604904" y="457200"/>
                    </a:cubicBezTo>
                    <a:cubicBezTo>
                      <a:pt x="499388" y="527544"/>
                      <a:pt x="597714" y="473285"/>
                      <a:pt x="433454" y="514350"/>
                    </a:cubicBezTo>
                    <a:cubicBezTo>
                      <a:pt x="394492" y="524090"/>
                      <a:pt x="357254" y="539750"/>
                      <a:pt x="319154" y="552450"/>
                    </a:cubicBezTo>
                    <a:lnTo>
                      <a:pt x="262004" y="571500"/>
                    </a:lnTo>
                    <a:lnTo>
                      <a:pt x="204854" y="590550"/>
                    </a:lnTo>
                    <a:cubicBezTo>
                      <a:pt x="192154" y="609600"/>
                      <a:pt x="182943" y="631511"/>
                      <a:pt x="166754" y="647700"/>
                    </a:cubicBezTo>
                    <a:cubicBezTo>
                      <a:pt x="150565" y="663889"/>
                      <a:pt x="122304" y="666750"/>
                      <a:pt x="109604" y="685800"/>
                    </a:cubicBezTo>
                    <a:cubicBezTo>
                      <a:pt x="95081" y="707585"/>
                      <a:pt x="97747" y="736826"/>
                      <a:pt x="90554" y="762000"/>
                    </a:cubicBezTo>
                    <a:cubicBezTo>
                      <a:pt x="35895" y="953306"/>
                      <a:pt x="112007" y="657136"/>
                      <a:pt x="52454" y="895350"/>
                    </a:cubicBezTo>
                    <a:cubicBezTo>
                      <a:pt x="19167" y="1228220"/>
                      <a:pt x="7749" y="1296838"/>
                      <a:pt x="14354" y="1752600"/>
                    </a:cubicBezTo>
                    <a:cubicBezTo>
                      <a:pt x="17488" y="1968850"/>
                      <a:pt x="0" y="2190484"/>
                      <a:pt x="52454" y="2400300"/>
                    </a:cubicBezTo>
                    <a:cubicBezTo>
                      <a:pt x="58804" y="2425700"/>
                      <a:pt x="64311" y="2451326"/>
                      <a:pt x="71504" y="2476500"/>
                    </a:cubicBezTo>
                    <a:cubicBezTo>
                      <a:pt x="77021" y="2495808"/>
                      <a:pt x="74214" y="2521978"/>
                      <a:pt x="90554" y="2533650"/>
                    </a:cubicBezTo>
                    <a:cubicBezTo>
                      <a:pt x="123234" y="2556993"/>
                      <a:pt x="166754" y="2559050"/>
                      <a:pt x="204854" y="2571750"/>
                    </a:cubicBezTo>
                    <a:lnTo>
                      <a:pt x="262004" y="2590800"/>
                    </a:lnTo>
                    <a:cubicBezTo>
                      <a:pt x="281054" y="2603500"/>
                      <a:pt x="298232" y="2619601"/>
                      <a:pt x="319154" y="2628900"/>
                    </a:cubicBezTo>
                    <a:cubicBezTo>
                      <a:pt x="355854" y="2645211"/>
                      <a:pt x="433454" y="2667000"/>
                      <a:pt x="433454" y="2667000"/>
                    </a:cubicBezTo>
                    <a:cubicBezTo>
                      <a:pt x="452504" y="2679700"/>
                      <a:pt x="467809" y="2702963"/>
                      <a:pt x="490604" y="2705100"/>
                    </a:cubicBezTo>
                    <a:cubicBezTo>
                      <a:pt x="1204750" y="2772051"/>
                      <a:pt x="852816" y="2660737"/>
                      <a:pt x="1100204" y="2743200"/>
                    </a:cubicBezTo>
                    <a:cubicBezTo>
                      <a:pt x="1119254" y="2755900"/>
                      <a:pt x="1136876" y="2771061"/>
                      <a:pt x="1157354" y="2781300"/>
                    </a:cubicBezTo>
                    <a:cubicBezTo>
                      <a:pt x="1184683" y="2794965"/>
                      <a:pt x="1266289" y="2813296"/>
                      <a:pt x="1290704" y="2819400"/>
                    </a:cubicBezTo>
                    <a:lnTo>
                      <a:pt x="1500254" y="2800350"/>
                    </a:lnTo>
                    <a:cubicBezTo>
                      <a:pt x="1535615" y="2781310"/>
                      <a:pt x="1525654" y="2724150"/>
                      <a:pt x="1538354" y="2686050"/>
                    </a:cubicBezTo>
                    <a:lnTo>
                      <a:pt x="1557404" y="2628900"/>
                    </a:lnTo>
                    <a:cubicBezTo>
                      <a:pt x="1528614" y="2513738"/>
                      <a:pt x="1563192" y="2560979"/>
                      <a:pt x="1424054" y="2514600"/>
                    </a:cubicBezTo>
                    <a:lnTo>
                      <a:pt x="1366904" y="2495550"/>
                    </a:lnTo>
                    <a:cubicBezTo>
                      <a:pt x="1347854" y="2482850"/>
                      <a:pt x="1330232" y="2467689"/>
                      <a:pt x="1309754" y="2457450"/>
                    </a:cubicBezTo>
                    <a:cubicBezTo>
                      <a:pt x="1262857" y="2434002"/>
                      <a:pt x="1182204" y="2426667"/>
                      <a:pt x="1138304" y="2419350"/>
                    </a:cubicBezTo>
                    <a:cubicBezTo>
                      <a:pt x="1119254" y="2413000"/>
                      <a:pt x="1100845" y="2404238"/>
                      <a:pt x="1081154" y="2400300"/>
                    </a:cubicBezTo>
                    <a:cubicBezTo>
                      <a:pt x="683573" y="2320784"/>
                      <a:pt x="1159259" y="2430357"/>
                      <a:pt x="852554" y="2362200"/>
                    </a:cubicBezTo>
                    <a:cubicBezTo>
                      <a:pt x="826996" y="2356520"/>
                      <a:pt x="801528" y="2350343"/>
                      <a:pt x="776354" y="2343150"/>
                    </a:cubicBezTo>
                    <a:cubicBezTo>
                      <a:pt x="757046" y="2337633"/>
                      <a:pt x="738685" y="2328970"/>
                      <a:pt x="719204" y="2324100"/>
                    </a:cubicBezTo>
                    <a:cubicBezTo>
                      <a:pt x="622158" y="2299838"/>
                      <a:pt x="559190" y="2297854"/>
                      <a:pt x="452504" y="2286000"/>
                    </a:cubicBezTo>
                    <a:cubicBezTo>
                      <a:pt x="446154" y="2266950"/>
                      <a:pt x="433454" y="2248930"/>
                      <a:pt x="433454" y="2228850"/>
                    </a:cubicBezTo>
                    <a:cubicBezTo>
                      <a:pt x="433454" y="2196471"/>
                      <a:pt x="444651" y="2165012"/>
                      <a:pt x="452504" y="2133600"/>
                    </a:cubicBezTo>
                    <a:cubicBezTo>
                      <a:pt x="476413" y="2037965"/>
                      <a:pt x="503304" y="1943100"/>
                      <a:pt x="528704" y="1847850"/>
                    </a:cubicBezTo>
                    <a:cubicBezTo>
                      <a:pt x="539052" y="1809045"/>
                      <a:pt x="566804" y="1733550"/>
                      <a:pt x="566804" y="1733550"/>
                    </a:cubicBezTo>
                    <a:cubicBezTo>
                      <a:pt x="560454" y="1600200"/>
                      <a:pt x="564313" y="1465970"/>
                      <a:pt x="547754" y="1333500"/>
                    </a:cubicBezTo>
                    <a:cubicBezTo>
                      <a:pt x="544914" y="1310782"/>
                      <a:pt x="513418" y="1298934"/>
                      <a:pt x="509654" y="1276350"/>
                    </a:cubicBezTo>
                    <a:cubicBezTo>
                      <a:pt x="500259" y="1219978"/>
                      <a:pt x="509654" y="1162050"/>
                      <a:pt x="509654" y="1104900"/>
                    </a:cubicBezTo>
                  </a:path>
                </a:pathLst>
              </a:custGeom>
              <a:grpFill/>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3" name="Freeform 32"/>
              <p:cNvSpPr/>
              <p:nvPr/>
            </p:nvSpPr>
            <p:spPr>
              <a:xfrm flipH="1">
                <a:off x="6437808" y="2362200"/>
                <a:ext cx="1563192" cy="2819400"/>
              </a:xfrm>
              <a:custGeom>
                <a:avLst/>
                <a:gdLst>
                  <a:gd name="connsiteX0" fmla="*/ 795404 w 1563192"/>
                  <a:gd name="connsiteY0" fmla="*/ 0 h 2819400"/>
                  <a:gd name="connsiteX1" fmla="*/ 776354 w 1563192"/>
                  <a:gd name="connsiteY1" fmla="*/ 361950 h 2819400"/>
                  <a:gd name="connsiteX2" fmla="*/ 604904 w 1563192"/>
                  <a:gd name="connsiteY2" fmla="*/ 457200 h 2819400"/>
                  <a:gd name="connsiteX3" fmla="*/ 433454 w 1563192"/>
                  <a:gd name="connsiteY3" fmla="*/ 514350 h 2819400"/>
                  <a:gd name="connsiteX4" fmla="*/ 319154 w 1563192"/>
                  <a:gd name="connsiteY4" fmla="*/ 552450 h 2819400"/>
                  <a:gd name="connsiteX5" fmla="*/ 262004 w 1563192"/>
                  <a:gd name="connsiteY5" fmla="*/ 571500 h 2819400"/>
                  <a:gd name="connsiteX6" fmla="*/ 204854 w 1563192"/>
                  <a:gd name="connsiteY6" fmla="*/ 590550 h 2819400"/>
                  <a:gd name="connsiteX7" fmla="*/ 166754 w 1563192"/>
                  <a:gd name="connsiteY7" fmla="*/ 647700 h 2819400"/>
                  <a:gd name="connsiteX8" fmla="*/ 109604 w 1563192"/>
                  <a:gd name="connsiteY8" fmla="*/ 685800 h 2819400"/>
                  <a:gd name="connsiteX9" fmla="*/ 90554 w 1563192"/>
                  <a:gd name="connsiteY9" fmla="*/ 762000 h 2819400"/>
                  <a:gd name="connsiteX10" fmla="*/ 52454 w 1563192"/>
                  <a:gd name="connsiteY10" fmla="*/ 895350 h 2819400"/>
                  <a:gd name="connsiteX11" fmla="*/ 14354 w 1563192"/>
                  <a:gd name="connsiteY11" fmla="*/ 1752600 h 2819400"/>
                  <a:gd name="connsiteX12" fmla="*/ 52454 w 1563192"/>
                  <a:gd name="connsiteY12" fmla="*/ 2400300 h 2819400"/>
                  <a:gd name="connsiteX13" fmla="*/ 71504 w 1563192"/>
                  <a:gd name="connsiteY13" fmla="*/ 2476500 h 2819400"/>
                  <a:gd name="connsiteX14" fmla="*/ 90554 w 1563192"/>
                  <a:gd name="connsiteY14" fmla="*/ 2533650 h 2819400"/>
                  <a:gd name="connsiteX15" fmla="*/ 204854 w 1563192"/>
                  <a:gd name="connsiteY15" fmla="*/ 2571750 h 2819400"/>
                  <a:gd name="connsiteX16" fmla="*/ 262004 w 1563192"/>
                  <a:gd name="connsiteY16" fmla="*/ 2590800 h 2819400"/>
                  <a:gd name="connsiteX17" fmla="*/ 319154 w 1563192"/>
                  <a:gd name="connsiteY17" fmla="*/ 2628900 h 2819400"/>
                  <a:gd name="connsiteX18" fmla="*/ 433454 w 1563192"/>
                  <a:gd name="connsiteY18" fmla="*/ 2667000 h 2819400"/>
                  <a:gd name="connsiteX19" fmla="*/ 490604 w 1563192"/>
                  <a:gd name="connsiteY19" fmla="*/ 2705100 h 2819400"/>
                  <a:gd name="connsiteX20" fmla="*/ 1100204 w 1563192"/>
                  <a:gd name="connsiteY20" fmla="*/ 2743200 h 2819400"/>
                  <a:gd name="connsiteX21" fmla="*/ 1157354 w 1563192"/>
                  <a:gd name="connsiteY21" fmla="*/ 2781300 h 2819400"/>
                  <a:gd name="connsiteX22" fmla="*/ 1290704 w 1563192"/>
                  <a:gd name="connsiteY22" fmla="*/ 2819400 h 2819400"/>
                  <a:gd name="connsiteX23" fmla="*/ 1500254 w 1563192"/>
                  <a:gd name="connsiteY23" fmla="*/ 2800350 h 2819400"/>
                  <a:gd name="connsiteX24" fmla="*/ 1538354 w 1563192"/>
                  <a:gd name="connsiteY24" fmla="*/ 2686050 h 2819400"/>
                  <a:gd name="connsiteX25" fmla="*/ 1557404 w 1563192"/>
                  <a:gd name="connsiteY25" fmla="*/ 2628900 h 2819400"/>
                  <a:gd name="connsiteX26" fmla="*/ 1424054 w 1563192"/>
                  <a:gd name="connsiteY26" fmla="*/ 2514600 h 2819400"/>
                  <a:gd name="connsiteX27" fmla="*/ 1366904 w 1563192"/>
                  <a:gd name="connsiteY27" fmla="*/ 2495550 h 2819400"/>
                  <a:gd name="connsiteX28" fmla="*/ 1309754 w 1563192"/>
                  <a:gd name="connsiteY28" fmla="*/ 2457450 h 2819400"/>
                  <a:gd name="connsiteX29" fmla="*/ 1138304 w 1563192"/>
                  <a:gd name="connsiteY29" fmla="*/ 2419350 h 2819400"/>
                  <a:gd name="connsiteX30" fmla="*/ 1081154 w 1563192"/>
                  <a:gd name="connsiteY30" fmla="*/ 2400300 h 2819400"/>
                  <a:gd name="connsiteX31" fmla="*/ 852554 w 1563192"/>
                  <a:gd name="connsiteY31" fmla="*/ 2362200 h 2819400"/>
                  <a:gd name="connsiteX32" fmla="*/ 776354 w 1563192"/>
                  <a:gd name="connsiteY32" fmla="*/ 2343150 h 2819400"/>
                  <a:gd name="connsiteX33" fmla="*/ 719204 w 1563192"/>
                  <a:gd name="connsiteY33" fmla="*/ 2324100 h 2819400"/>
                  <a:gd name="connsiteX34" fmla="*/ 452504 w 1563192"/>
                  <a:gd name="connsiteY34" fmla="*/ 2286000 h 2819400"/>
                  <a:gd name="connsiteX35" fmla="*/ 433454 w 1563192"/>
                  <a:gd name="connsiteY35" fmla="*/ 2228850 h 2819400"/>
                  <a:gd name="connsiteX36" fmla="*/ 452504 w 1563192"/>
                  <a:gd name="connsiteY36" fmla="*/ 2133600 h 2819400"/>
                  <a:gd name="connsiteX37" fmla="*/ 528704 w 1563192"/>
                  <a:gd name="connsiteY37" fmla="*/ 1847850 h 2819400"/>
                  <a:gd name="connsiteX38" fmla="*/ 566804 w 1563192"/>
                  <a:gd name="connsiteY38" fmla="*/ 1733550 h 2819400"/>
                  <a:gd name="connsiteX39" fmla="*/ 547754 w 1563192"/>
                  <a:gd name="connsiteY39" fmla="*/ 1333500 h 2819400"/>
                  <a:gd name="connsiteX40" fmla="*/ 509654 w 1563192"/>
                  <a:gd name="connsiteY40" fmla="*/ 1276350 h 2819400"/>
                  <a:gd name="connsiteX41" fmla="*/ 509654 w 1563192"/>
                  <a:gd name="connsiteY41" fmla="*/ 1104900 h 281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1563192" h="2819400">
                    <a:moveTo>
                      <a:pt x="795404" y="0"/>
                    </a:moveTo>
                    <a:cubicBezTo>
                      <a:pt x="789054" y="120650"/>
                      <a:pt x="811531" y="246368"/>
                      <a:pt x="776354" y="361950"/>
                    </a:cubicBezTo>
                    <a:cubicBezTo>
                      <a:pt x="761563" y="410550"/>
                      <a:pt x="654530" y="440658"/>
                      <a:pt x="604904" y="457200"/>
                    </a:cubicBezTo>
                    <a:cubicBezTo>
                      <a:pt x="499388" y="527544"/>
                      <a:pt x="597714" y="473285"/>
                      <a:pt x="433454" y="514350"/>
                    </a:cubicBezTo>
                    <a:cubicBezTo>
                      <a:pt x="394492" y="524090"/>
                      <a:pt x="357254" y="539750"/>
                      <a:pt x="319154" y="552450"/>
                    </a:cubicBezTo>
                    <a:lnTo>
                      <a:pt x="262004" y="571500"/>
                    </a:lnTo>
                    <a:lnTo>
                      <a:pt x="204854" y="590550"/>
                    </a:lnTo>
                    <a:cubicBezTo>
                      <a:pt x="192154" y="609600"/>
                      <a:pt x="182943" y="631511"/>
                      <a:pt x="166754" y="647700"/>
                    </a:cubicBezTo>
                    <a:cubicBezTo>
                      <a:pt x="150565" y="663889"/>
                      <a:pt x="122304" y="666750"/>
                      <a:pt x="109604" y="685800"/>
                    </a:cubicBezTo>
                    <a:cubicBezTo>
                      <a:pt x="95081" y="707585"/>
                      <a:pt x="97747" y="736826"/>
                      <a:pt x="90554" y="762000"/>
                    </a:cubicBezTo>
                    <a:cubicBezTo>
                      <a:pt x="35895" y="953306"/>
                      <a:pt x="112007" y="657136"/>
                      <a:pt x="52454" y="895350"/>
                    </a:cubicBezTo>
                    <a:cubicBezTo>
                      <a:pt x="19167" y="1228220"/>
                      <a:pt x="7749" y="1296838"/>
                      <a:pt x="14354" y="1752600"/>
                    </a:cubicBezTo>
                    <a:cubicBezTo>
                      <a:pt x="17488" y="1968850"/>
                      <a:pt x="0" y="2190484"/>
                      <a:pt x="52454" y="2400300"/>
                    </a:cubicBezTo>
                    <a:cubicBezTo>
                      <a:pt x="58804" y="2425700"/>
                      <a:pt x="64311" y="2451326"/>
                      <a:pt x="71504" y="2476500"/>
                    </a:cubicBezTo>
                    <a:cubicBezTo>
                      <a:pt x="77021" y="2495808"/>
                      <a:pt x="74214" y="2521978"/>
                      <a:pt x="90554" y="2533650"/>
                    </a:cubicBezTo>
                    <a:cubicBezTo>
                      <a:pt x="123234" y="2556993"/>
                      <a:pt x="166754" y="2559050"/>
                      <a:pt x="204854" y="2571750"/>
                    </a:cubicBezTo>
                    <a:lnTo>
                      <a:pt x="262004" y="2590800"/>
                    </a:lnTo>
                    <a:cubicBezTo>
                      <a:pt x="281054" y="2603500"/>
                      <a:pt x="298232" y="2619601"/>
                      <a:pt x="319154" y="2628900"/>
                    </a:cubicBezTo>
                    <a:cubicBezTo>
                      <a:pt x="355854" y="2645211"/>
                      <a:pt x="433454" y="2667000"/>
                      <a:pt x="433454" y="2667000"/>
                    </a:cubicBezTo>
                    <a:cubicBezTo>
                      <a:pt x="452504" y="2679700"/>
                      <a:pt x="467809" y="2702963"/>
                      <a:pt x="490604" y="2705100"/>
                    </a:cubicBezTo>
                    <a:cubicBezTo>
                      <a:pt x="1204750" y="2772051"/>
                      <a:pt x="852816" y="2660737"/>
                      <a:pt x="1100204" y="2743200"/>
                    </a:cubicBezTo>
                    <a:cubicBezTo>
                      <a:pt x="1119254" y="2755900"/>
                      <a:pt x="1136876" y="2771061"/>
                      <a:pt x="1157354" y="2781300"/>
                    </a:cubicBezTo>
                    <a:cubicBezTo>
                      <a:pt x="1184683" y="2794965"/>
                      <a:pt x="1266289" y="2813296"/>
                      <a:pt x="1290704" y="2819400"/>
                    </a:cubicBezTo>
                    <a:lnTo>
                      <a:pt x="1500254" y="2800350"/>
                    </a:lnTo>
                    <a:cubicBezTo>
                      <a:pt x="1535615" y="2781310"/>
                      <a:pt x="1525654" y="2724150"/>
                      <a:pt x="1538354" y="2686050"/>
                    </a:cubicBezTo>
                    <a:lnTo>
                      <a:pt x="1557404" y="2628900"/>
                    </a:lnTo>
                    <a:cubicBezTo>
                      <a:pt x="1528614" y="2513738"/>
                      <a:pt x="1563192" y="2560979"/>
                      <a:pt x="1424054" y="2514600"/>
                    </a:cubicBezTo>
                    <a:lnTo>
                      <a:pt x="1366904" y="2495550"/>
                    </a:lnTo>
                    <a:cubicBezTo>
                      <a:pt x="1347854" y="2482850"/>
                      <a:pt x="1330232" y="2467689"/>
                      <a:pt x="1309754" y="2457450"/>
                    </a:cubicBezTo>
                    <a:cubicBezTo>
                      <a:pt x="1262857" y="2434002"/>
                      <a:pt x="1182204" y="2426667"/>
                      <a:pt x="1138304" y="2419350"/>
                    </a:cubicBezTo>
                    <a:cubicBezTo>
                      <a:pt x="1119254" y="2413000"/>
                      <a:pt x="1100845" y="2404238"/>
                      <a:pt x="1081154" y="2400300"/>
                    </a:cubicBezTo>
                    <a:cubicBezTo>
                      <a:pt x="683573" y="2320784"/>
                      <a:pt x="1159259" y="2430357"/>
                      <a:pt x="852554" y="2362200"/>
                    </a:cubicBezTo>
                    <a:cubicBezTo>
                      <a:pt x="826996" y="2356520"/>
                      <a:pt x="801528" y="2350343"/>
                      <a:pt x="776354" y="2343150"/>
                    </a:cubicBezTo>
                    <a:cubicBezTo>
                      <a:pt x="757046" y="2337633"/>
                      <a:pt x="738685" y="2328970"/>
                      <a:pt x="719204" y="2324100"/>
                    </a:cubicBezTo>
                    <a:cubicBezTo>
                      <a:pt x="622158" y="2299838"/>
                      <a:pt x="559190" y="2297854"/>
                      <a:pt x="452504" y="2286000"/>
                    </a:cubicBezTo>
                    <a:cubicBezTo>
                      <a:pt x="446154" y="2266950"/>
                      <a:pt x="433454" y="2248930"/>
                      <a:pt x="433454" y="2228850"/>
                    </a:cubicBezTo>
                    <a:cubicBezTo>
                      <a:pt x="433454" y="2196471"/>
                      <a:pt x="444651" y="2165012"/>
                      <a:pt x="452504" y="2133600"/>
                    </a:cubicBezTo>
                    <a:cubicBezTo>
                      <a:pt x="476413" y="2037965"/>
                      <a:pt x="503304" y="1943100"/>
                      <a:pt x="528704" y="1847850"/>
                    </a:cubicBezTo>
                    <a:cubicBezTo>
                      <a:pt x="539052" y="1809045"/>
                      <a:pt x="566804" y="1733550"/>
                      <a:pt x="566804" y="1733550"/>
                    </a:cubicBezTo>
                    <a:cubicBezTo>
                      <a:pt x="560454" y="1600200"/>
                      <a:pt x="564313" y="1465970"/>
                      <a:pt x="547754" y="1333500"/>
                    </a:cubicBezTo>
                    <a:cubicBezTo>
                      <a:pt x="544914" y="1310782"/>
                      <a:pt x="513418" y="1298934"/>
                      <a:pt x="509654" y="1276350"/>
                    </a:cubicBezTo>
                    <a:cubicBezTo>
                      <a:pt x="500259" y="1219978"/>
                      <a:pt x="509654" y="1162050"/>
                      <a:pt x="509654" y="1104900"/>
                    </a:cubicBezTo>
                  </a:path>
                </a:pathLst>
              </a:custGeom>
              <a:grpFill/>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4" name="Oval 33"/>
              <p:cNvSpPr/>
              <p:nvPr/>
            </p:nvSpPr>
            <p:spPr>
              <a:xfrm>
                <a:off x="6324600" y="1295400"/>
                <a:ext cx="1143000" cy="1295400"/>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el 1"/>
          <p:cNvSpPr>
            <a:spLocks noGrp="1"/>
          </p:cNvSpPr>
          <p:nvPr>
            <p:ph type="title"/>
          </p:nvPr>
        </p:nvSpPr>
        <p:spPr/>
        <p:txBody>
          <a:bodyPr/>
          <a:lstStyle/>
          <a:p>
            <a:r>
              <a:rPr lang="nl-NL" b="1" dirty="0" smtClean="0">
                <a:solidFill>
                  <a:srgbClr val="C00000"/>
                </a:solidFill>
              </a:rPr>
              <a:t>Difficult moments can arise</a:t>
            </a:r>
          </a:p>
        </p:txBody>
      </p:sp>
      <p:sp>
        <p:nvSpPr>
          <p:cNvPr id="3" name="Tijdelijke aanduiding voor inhoud 2"/>
          <p:cNvSpPr>
            <a:spLocks noGrp="1"/>
          </p:cNvSpPr>
          <p:nvPr>
            <p:ph idx="1"/>
          </p:nvPr>
        </p:nvSpPr>
        <p:spPr/>
        <p:txBody>
          <a:bodyPr rtlCol="0">
            <a:normAutofit/>
          </a:bodyPr>
          <a:lstStyle/>
          <a:p>
            <a:pPr>
              <a:defRPr/>
            </a:pPr>
            <a:r>
              <a:rPr lang="en-US" dirty="0" smtClean="0"/>
              <a:t>When people have histories of continuous unpredictable responses to their behavior (unsafe attachment, invalidating environments), they are easily overwhelmed by their emotions. The slightest signs of rejection or faults can function as signs of threat</a:t>
            </a:r>
          </a:p>
          <a:p>
            <a:pPr>
              <a:defRPr/>
            </a:pPr>
            <a:r>
              <a:rPr lang="en-US" dirty="0" smtClean="0"/>
              <a:t>They can only regulate their emotions by drastic, toxic control efforts</a:t>
            </a:r>
          </a:p>
          <a:p>
            <a:pPr>
              <a:defRPr/>
            </a:pPr>
            <a:r>
              <a:rPr lang="en-US" dirty="0" smtClean="0"/>
              <a:t>To learn new ways of relating to their emotions they need a predictable and controllable environment.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normAutofit/>
          </a:bodyPr>
          <a:lstStyle/>
          <a:p>
            <a:r>
              <a:rPr lang="en-US" dirty="0"/>
              <a:t>New cue…voila! </a:t>
            </a:r>
            <a:br>
              <a:rPr lang="en-US" dirty="0"/>
            </a:br>
            <a:r>
              <a:rPr lang="en-US" dirty="0"/>
              <a:t>Changed organism</a:t>
            </a:r>
          </a:p>
        </p:txBody>
      </p:sp>
      <p:sp>
        <p:nvSpPr>
          <p:cNvPr id="146453" name="Text Box 21"/>
          <p:cNvSpPr txBox="1">
            <a:spLocks noChangeArrowheads="1"/>
          </p:cNvSpPr>
          <p:nvPr/>
        </p:nvSpPr>
        <p:spPr bwMode="auto">
          <a:xfrm>
            <a:off x="8077200" y="5105401"/>
            <a:ext cx="1676400" cy="396875"/>
          </a:xfrm>
          <a:prstGeom prst="rect">
            <a:avLst/>
          </a:prstGeom>
          <a:noFill/>
          <a:ln w="9525">
            <a:noFill/>
            <a:miter lim="800000"/>
            <a:headEnd/>
            <a:tailEnd/>
          </a:ln>
          <a:effectLst/>
        </p:spPr>
        <p:txBody>
          <a:bodyPr>
            <a:spAutoFit/>
          </a:bodyPr>
          <a:lstStyle/>
          <a:p>
            <a:pPr eaLnBrk="0" hangingPunct="0">
              <a:spcBef>
                <a:spcPct val="50000"/>
              </a:spcBef>
            </a:pPr>
            <a:r>
              <a:rPr lang="en-US" sz="2000" dirty="0" smtClean="0">
                <a:latin typeface="Tahoma" pitchFamily="34" charset="0"/>
              </a:rPr>
              <a:t>Shame </a:t>
            </a:r>
            <a:endParaRPr lang="en-US" sz="2000" dirty="0">
              <a:latin typeface="Tahoma" pitchFamily="34" charset="0"/>
            </a:endParaRPr>
          </a:p>
        </p:txBody>
      </p:sp>
      <p:sp>
        <p:nvSpPr>
          <p:cNvPr id="146455" name="Text Box 23"/>
          <p:cNvSpPr txBox="1">
            <a:spLocks noChangeArrowheads="1"/>
          </p:cNvSpPr>
          <p:nvPr/>
        </p:nvSpPr>
        <p:spPr bwMode="auto">
          <a:xfrm>
            <a:off x="7772400" y="3124200"/>
            <a:ext cx="1676400" cy="274638"/>
          </a:xfrm>
          <a:prstGeom prst="rect">
            <a:avLst/>
          </a:prstGeom>
          <a:noFill/>
          <a:ln w="9525">
            <a:noFill/>
            <a:miter lim="800000"/>
            <a:headEnd/>
            <a:tailEnd/>
          </a:ln>
          <a:effectLst/>
        </p:spPr>
        <p:txBody>
          <a:bodyPr>
            <a:spAutoFit/>
          </a:bodyPr>
          <a:lstStyle/>
          <a:p>
            <a:pPr eaLnBrk="0" hangingPunct="0">
              <a:spcBef>
                <a:spcPct val="50000"/>
              </a:spcBef>
            </a:pPr>
            <a:r>
              <a:rPr lang="en-US" sz="1200" dirty="0" smtClean="0">
                <a:latin typeface="Tahoma" pitchFamily="34" charset="0"/>
              </a:rPr>
              <a:t>fear</a:t>
            </a:r>
            <a:endParaRPr lang="en-US" sz="1200" dirty="0">
              <a:latin typeface="Tahoma" pitchFamily="34" charset="0"/>
            </a:endParaRPr>
          </a:p>
        </p:txBody>
      </p:sp>
      <p:sp>
        <p:nvSpPr>
          <p:cNvPr id="146457" name="Text Box 25"/>
          <p:cNvSpPr txBox="1">
            <a:spLocks noChangeArrowheads="1"/>
          </p:cNvSpPr>
          <p:nvPr/>
        </p:nvSpPr>
        <p:spPr bwMode="auto">
          <a:xfrm>
            <a:off x="735645" y="5105400"/>
            <a:ext cx="3760155" cy="769441"/>
          </a:xfrm>
          <a:prstGeom prst="rect">
            <a:avLst/>
          </a:prstGeom>
          <a:noFill/>
          <a:ln w="9525">
            <a:noFill/>
            <a:miter lim="800000"/>
            <a:headEnd/>
            <a:tailEnd/>
          </a:ln>
          <a:effectLst/>
        </p:spPr>
        <p:txBody>
          <a:bodyPr wrap="square">
            <a:spAutoFit/>
          </a:bodyPr>
          <a:lstStyle/>
          <a:p>
            <a:pPr eaLnBrk="0" hangingPunct="0">
              <a:spcBef>
                <a:spcPct val="50000"/>
              </a:spcBef>
            </a:pPr>
            <a:r>
              <a:rPr lang="en-US" sz="4400" dirty="0" smtClean="0">
                <a:latin typeface="Tahoma" pitchFamily="34" charset="0"/>
              </a:rPr>
              <a:t>Self-contempt</a:t>
            </a:r>
            <a:endParaRPr lang="en-US" sz="4400" dirty="0">
              <a:latin typeface="Tahoma" pitchFamily="34" charset="0"/>
            </a:endParaRPr>
          </a:p>
        </p:txBody>
      </p:sp>
      <p:sp>
        <p:nvSpPr>
          <p:cNvPr id="146458" name="Text Box 26"/>
          <p:cNvSpPr txBox="1">
            <a:spLocks noChangeArrowheads="1"/>
          </p:cNvSpPr>
          <p:nvPr/>
        </p:nvSpPr>
        <p:spPr bwMode="auto">
          <a:xfrm>
            <a:off x="5486400" y="5791200"/>
            <a:ext cx="2362200" cy="641350"/>
          </a:xfrm>
          <a:prstGeom prst="rect">
            <a:avLst/>
          </a:prstGeom>
          <a:noFill/>
          <a:ln w="9525">
            <a:noFill/>
            <a:miter lim="800000"/>
            <a:headEnd/>
            <a:tailEnd/>
          </a:ln>
          <a:effectLst/>
        </p:spPr>
        <p:txBody>
          <a:bodyPr>
            <a:spAutoFit/>
          </a:bodyPr>
          <a:lstStyle/>
          <a:p>
            <a:pPr eaLnBrk="0" hangingPunct="0">
              <a:spcBef>
                <a:spcPct val="50000"/>
              </a:spcBef>
            </a:pPr>
            <a:r>
              <a:rPr lang="en-US" sz="3600" dirty="0" smtClean="0">
                <a:latin typeface="Tahoma" pitchFamily="34" charset="0"/>
              </a:rPr>
              <a:t>despair </a:t>
            </a:r>
            <a:endParaRPr lang="en-US" sz="3600" dirty="0">
              <a:latin typeface="Tahoma" pitchFamily="34" charset="0"/>
            </a:endParaRPr>
          </a:p>
        </p:txBody>
      </p:sp>
      <p:sp>
        <p:nvSpPr>
          <p:cNvPr id="146459" name="Text Box 27"/>
          <p:cNvSpPr txBox="1">
            <a:spLocks noChangeArrowheads="1"/>
          </p:cNvSpPr>
          <p:nvPr/>
        </p:nvSpPr>
        <p:spPr bwMode="auto">
          <a:xfrm>
            <a:off x="7315200" y="4267200"/>
            <a:ext cx="1676400" cy="228600"/>
          </a:xfrm>
          <a:prstGeom prst="rect">
            <a:avLst/>
          </a:prstGeom>
          <a:noFill/>
          <a:ln w="9525">
            <a:noFill/>
            <a:miter lim="800000"/>
            <a:headEnd/>
            <a:tailEnd/>
          </a:ln>
          <a:effectLst/>
        </p:spPr>
        <p:txBody>
          <a:bodyPr>
            <a:spAutoFit/>
          </a:bodyPr>
          <a:lstStyle/>
          <a:p>
            <a:pPr eaLnBrk="0" hangingPunct="0">
              <a:spcBef>
                <a:spcPct val="50000"/>
              </a:spcBef>
            </a:pPr>
            <a:r>
              <a:rPr lang="en-US" sz="900" dirty="0" smtClean="0">
                <a:latin typeface="Tahoma" pitchFamily="34" charset="0"/>
              </a:rPr>
              <a:t>sad</a:t>
            </a:r>
            <a:endParaRPr lang="en-US" sz="900" dirty="0">
              <a:latin typeface="Tahoma" pitchFamily="34" charset="0"/>
            </a:endParaRPr>
          </a:p>
        </p:txBody>
      </p:sp>
      <p:grpSp>
        <p:nvGrpSpPr>
          <p:cNvPr id="2" name="Group 27"/>
          <p:cNvGrpSpPr/>
          <p:nvPr>
            <p:custDataLst>
              <p:tags r:id="rId2"/>
            </p:custDataLst>
          </p:nvPr>
        </p:nvGrpSpPr>
        <p:grpSpPr>
          <a:xfrm>
            <a:off x="4267200" y="1447800"/>
            <a:ext cx="3733800" cy="4425280"/>
            <a:chOff x="1847850" y="1600200"/>
            <a:chExt cx="4168140" cy="5263480"/>
          </a:xfrm>
          <a:solidFill>
            <a:schemeClr val="bg1"/>
          </a:solidFill>
        </p:grpSpPr>
        <p:sp>
          <p:nvSpPr>
            <p:cNvPr id="29" name="Freeform 28"/>
            <p:cNvSpPr/>
            <p:nvPr/>
          </p:nvSpPr>
          <p:spPr>
            <a:xfrm>
              <a:off x="1847850" y="5314950"/>
              <a:ext cx="2434590" cy="1548730"/>
            </a:xfrm>
            <a:custGeom>
              <a:avLst/>
              <a:gdLst>
                <a:gd name="connsiteX0" fmla="*/ 1066800 w 2434590"/>
                <a:gd name="connsiteY0" fmla="*/ 0 h 1548730"/>
                <a:gd name="connsiteX1" fmla="*/ 1047750 w 2434590"/>
                <a:gd name="connsiteY1" fmla="*/ 57150 h 1548730"/>
                <a:gd name="connsiteX2" fmla="*/ 895350 w 2434590"/>
                <a:gd name="connsiteY2" fmla="*/ 171450 h 1548730"/>
                <a:gd name="connsiteX3" fmla="*/ 857250 w 2434590"/>
                <a:gd name="connsiteY3" fmla="*/ 228600 h 1548730"/>
                <a:gd name="connsiteX4" fmla="*/ 800100 w 2434590"/>
                <a:gd name="connsiteY4" fmla="*/ 247650 h 1548730"/>
                <a:gd name="connsiteX5" fmla="*/ 590550 w 2434590"/>
                <a:gd name="connsiteY5" fmla="*/ 266700 h 1548730"/>
                <a:gd name="connsiteX6" fmla="*/ 476250 w 2434590"/>
                <a:gd name="connsiteY6" fmla="*/ 247650 h 1548730"/>
                <a:gd name="connsiteX7" fmla="*/ 361950 w 2434590"/>
                <a:gd name="connsiteY7" fmla="*/ 304800 h 1548730"/>
                <a:gd name="connsiteX8" fmla="*/ 304800 w 2434590"/>
                <a:gd name="connsiteY8" fmla="*/ 323850 h 1548730"/>
                <a:gd name="connsiteX9" fmla="*/ 266700 w 2434590"/>
                <a:gd name="connsiteY9" fmla="*/ 381000 h 1548730"/>
                <a:gd name="connsiteX10" fmla="*/ 190500 w 2434590"/>
                <a:gd name="connsiteY10" fmla="*/ 400050 h 1548730"/>
                <a:gd name="connsiteX11" fmla="*/ 57150 w 2434590"/>
                <a:gd name="connsiteY11" fmla="*/ 533400 h 1548730"/>
                <a:gd name="connsiteX12" fmla="*/ 38100 w 2434590"/>
                <a:gd name="connsiteY12" fmla="*/ 666750 h 1548730"/>
                <a:gd name="connsiteX13" fmla="*/ 0 w 2434590"/>
                <a:gd name="connsiteY13" fmla="*/ 742950 h 1548730"/>
                <a:gd name="connsiteX14" fmla="*/ 95250 w 2434590"/>
                <a:gd name="connsiteY14" fmla="*/ 895350 h 1548730"/>
                <a:gd name="connsiteX15" fmla="*/ 209550 w 2434590"/>
                <a:gd name="connsiteY15" fmla="*/ 971550 h 1548730"/>
                <a:gd name="connsiteX16" fmla="*/ 266700 w 2434590"/>
                <a:gd name="connsiteY16" fmla="*/ 1009650 h 1548730"/>
                <a:gd name="connsiteX17" fmla="*/ 381000 w 2434590"/>
                <a:gd name="connsiteY17" fmla="*/ 1104900 h 1548730"/>
                <a:gd name="connsiteX18" fmla="*/ 438150 w 2434590"/>
                <a:gd name="connsiteY18" fmla="*/ 1123950 h 1548730"/>
                <a:gd name="connsiteX19" fmla="*/ 495300 w 2434590"/>
                <a:gd name="connsiteY19" fmla="*/ 1162050 h 1548730"/>
                <a:gd name="connsiteX20" fmla="*/ 1009650 w 2434590"/>
                <a:gd name="connsiteY20" fmla="*/ 1219200 h 1548730"/>
                <a:gd name="connsiteX21" fmla="*/ 1181100 w 2434590"/>
                <a:gd name="connsiteY21" fmla="*/ 1238250 h 1548730"/>
                <a:gd name="connsiteX22" fmla="*/ 1238250 w 2434590"/>
                <a:gd name="connsiteY22" fmla="*/ 1257300 h 1548730"/>
                <a:gd name="connsiteX23" fmla="*/ 1390650 w 2434590"/>
                <a:gd name="connsiteY23" fmla="*/ 1276350 h 1548730"/>
                <a:gd name="connsiteX24" fmla="*/ 1695450 w 2434590"/>
                <a:gd name="connsiteY24" fmla="*/ 1314450 h 1548730"/>
                <a:gd name="connsiteX25" fmla="*/ 1771650 w 2434590"/>
                <a:gd name="connsiteY25" fmla="*/ 1333500 h 1548730"/>
                <a:gd name="connsiteX26" fmla="*/ 1943100 w 2434590"/>
                <a:gd name="connsiteY26" fmla="*/ 1390650 h 1548730"/>
                <a:gd name="connsiteX27" fmla="*/ 2076450 w 2434590"/>
                <a:gd name="connsiteY27" fmla="*/ 1428750 h 1548730"/>
                <a:gd name="connsiteX28" fmla="*/ 2343150 w 2434590"/>
                <a:gd name="connsiteY28" fmla="*/ 1466850 h 1548730"/>
                <a:gd name="connsiteX29" fmla="*/ 2419350 w 2434590"/>
                <a:gd name="connsiteY29" fmla="*/ 1543050 h 1548730"/>
                <a:gd name="connsiteX30" fmla="*/ 2419350 w 2434590"/>
                <a:gd name="connsiteY30" fmla="*/ 1524000 h 1548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2434590" h="1548730">
                  <a:moveTo>
                    <a:pt x="1066800" y="0"/>
                  </a:moveTo>
                  <a:cubicBezTo>
                    <a:pt x="1060450" y="19050"/>
                    <a:pt x="1060818" y="41904"/>
                    <a:pt x="1047750" y="57150"/>
                  </a:cubicBezTo>
                  <a:cubicBezTo>
                    <a:pt x="1017582" y="92345"/>
                    <a:pt x="939616" y="141939"/>
                    <a:pt x="895350" y="171450"/>
                  </a:cubicBezTo>
                  <a:cubicBezTo>
                    <a:pt x="882650" y="190500"/>
                    <a:pt x="875128" y="214297"/>
                    <a:pt x="857250" y="228600"/>
                  </a:cubicBezTo>
                  <a:cubicBezTo>
                    <a:pt x="841570" y="241144"/>
                    <a:pt x="819979" y="244810"/>
                    <a:pt x="800100" y="247650"/>
                  </a:cubicBezTo>
                  <a:cubicBezTo>
                    <a:pt x="730667" y="257569"/>
                    <a:pt x="660400" y="260350"/>
                    <a:pt x="590550" y="266700"/>
                  </a:cubicBezTo>
                  <a:cubicBezTo>
                    <a:pt x="552450" y="260350"/>
                    <a:pt x="514876" y="247650"/>
                    <a:pt x="476250" y="247650"/>
                  </a:cubicBezTo>
                  <a:cubicBezTo>
                    <a:pt x="428367" y="247650"/>
                    <a:pt x="400477" y="285537"/>
                    <a:pt x="361950" y="304800"/>
                  </a:cubicBezTo>
                  <a:cubicBezTo>
                    <a:pt x="343989" y="313780"/>
                    <a:pt x="323850" y="317500"/>
                    <a:pt x="304800" y="323850"/>
                  </a:cubicBezTo>
                  <a:cubicBezTo>
                    <a:pt x="292100" y="342900"/>
                    <a:pt x="285750" y="368300"/>
                    <a:pt x="266700" y="381000"/>
                  </a:cubicBezTo>
                  <a:cubicBezTo>
                    <a:pt x="244915" y="395523"/>
                    <a:pt x="210204" y="382809"/>
                    <a:pt x="190500" y="400050"/>
                  </a:cubicBezTo>
                  <a:cubicBezTo>
                    <a:pt x="2386" y="564650"/>
                    <a:pt x="201934" y="485139"/>
                    <a:pt x="57150" y="533400"/>
                  </a:cubicBezTo>
                  <a:cubicBezTo>
                    <a:pt x="50800" y="577850"/>
                    <a:pt x="49914" y="623431"/>
                    <a:pt x="38100" y="666750"/>
                  </a:cubicBezTo>
                  <a:cubicBezTo>
                    <a:pt x="30628" y="694147"/>
                    <a:pt x="0" y="714552"/>
                    <a:pt x="0" y="742950"/>
                  </a:cubicBezTo>
                  <a:cubicBezTo>
                    <a:pt x="0" y="867664"/>
                    <a:pt x="30532" y="841418"/>
                    <a:pt x="95250" y="895350"/>
                  </a:cubicBezTo>
                  <a:cubicBezTo>
                    <a:pt x="190382" y="974627"/>
                    <a:pt x="109115" y="938072"/>
                    <a:pt x="209550" y="971550"/>
                  </a:cubicBezTo>
                  <a:cubicBezTo>
                    <a:pt x="228600" y="984250"/>
                    <a:pt x="249111" y="994993"/>
                    <a:pt x="266700" y="1009650"/>
                  </a:cubicBezTo>
                  <a:cubicBezTo>
                    <a:pt x="329897" y="1062314"/>
                    <a:pt x="310054" y="1069427"/>
                    <a:pt x="381000" y="1104900"/>
                  </a:cubicBezTo>
                  <a:cubicBezTo>
                    <a:pt x="398961" y="1113880"/>
                    <a:pt x="419100" y="1117600"/>
                    <a:pt x="438150" y="1123950"/>
                  </a:cubicBezTo>
                  <a:cubicBezTo>
                    <a:pt x="457200" y="1136650"/>
                    <a:pt x="474378" y="1152751"/>
                    <a:pt x="495300" y="1162050"/>
                  </a:cubicBezTo>
                  <a:cubicBezTo>
                    <a:pt x="668784" y="1239154"/>
                    <a:pt x="793752" y="1208919"/>
                    <a:pt x="1009650" y="1219200"/>
                  </a:cubicBezTo>
                  <a:cubicBezTo>
                    <a:pt x="1066800" y="1225550"/>
                    <a:pt x="1124381" y="1228797"/>
                    <a:pt x="1181100" y="1238250"/>
                  </a:cubicBezTo>
                  <a:cubicBezTo>
                    <a:pt x="1200907" y="1241551"/>
                    <a:pt x="1218493" y="1253708"/>
                    <a:pt x="1238250" y="1257300"/>
                  </a:cubicBezTo>
                  <a:cubicBezTo>
                    <a:pt x="1288620" y="1266458"/>
                    <a:pt x="1339969" y="1269110"/>
                    <a:pt x="1390650" y="1276350"/>
                  </a:cubicBezTo>
                  <a:cubicBezTo>
                    <a:pt x="1666370" y="1315739"/>
                    <a:pt x="1303823" y="1275287"/>
                    <a:pt x="1695450" y="1314450"/>
                  </a:cubicBezTo>
                  <a:cubicBezTo>
                    <a:pt x="1720850" y="1320800"/>
                    <a:pt x="1746572" y="1325977"/>
                    <a:pt x="1771650" y="1333500"/>
                  </a:cubicBezTo>
                  <a:lnTo>
                    <a:pt x="1943100" y="1390650"/>
                  </a:lnTo>
                  <a:cubicBezTo>
                    <a:pt x="1988396" y="1405749"/>
                    <a:pt x="2028610" y="1420777"/>
                    <a:pt x="2076450" y="1428750"/>
                  </a:cubicBezTo>
                  <a:cubicBezTo>
                    <a:pt x="2165031" y="1443513"/>
                    <a:pt x="2254250" y="1454150"/>
                    <a:pt x="2343150" y="1466850"/>
                  </a:cubicBezTo>
                  <a:cubicBezTo>
                    <a:pt x="2434590" y="1497330"/>
                    <a:pt x="2378710" y="1461770"/>
                    <a:pt x="2419350" y="1543050"/>
                  </a:cubicBezTo>
                  <a:cubicBezTo>
                    <a:pt x="2422190" y="1548730"/>
                    <a:pt x="2419350" y="1530350"/>
                    <a:pt x="2419350" y="1524000"/>
                  </a:cubicBezTo>
                </a:path>
              </a:pathLst>
            </a:custGeom>
            <a:grpFill/>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0" name="Freeform 29"/>
            <p:cNvSpPr/>
            <p:nvPr/>
          </p:nvSpPr>
          <p:spPr>
            <a:xfrm flipH="1">
              <a:off x="3581400" y="5257800"/>
              <a:ext cx="2434590" cy="1548730"/>
            </a:xfrm>
            <a:custGeom>
              <a:avLst/>
              <a:gdLst>
                <a:gd name="connsiteX0" fmla="*/ 1066800 w 2434590"/>
                <a:gd name="connsiteY0" fmla="*/ 0 h 1548730"/>
                <a:gd name="connsiteX1" fmla="*/ 1047750 w 2434590"/>
                <a:gd name="connsiteY1" fmla="*/ 57150 h 1548730"/>
                <a:gd name="connsiteX2" fmla="*/ 895350 w 2434590"/>
                <a:gd name="connsiteY2" fmla="*/ 171450 h 1548730"/>
                <a:gd name="connsiteX3" fmla="*/ 857250 w 2434590"/>
                <a:gd name="connsiteY3" fmla="*/ 228600 h 1548730"/>
                <a:gd name="connsiteX4" fmla="*/ 800100 w 2434590"/>
                <a:gd name="connsiteY4" fmla="*/ 247650 h 1548730"/>
                <a:gd name="connsiteX5" fmla="*/ 590550 w 2434590"/>
                <a:gd name="connsiteY5" fmla="*/ 266700 h 1548730"/>
                <a:gd name="connsiteX6" fmla="*/ 476250 w 2434590"/>
                <a:gd name="connsiteY6" fmla="*/ 247650 h 1548730"/>
                <a:gd name="connsiteX7" fmla="*/ 361950 w 2434590"/>
                <a:gd name="connsiteY7" fmla="*/ 304800 h 1548730"/>
                <a:gd name="connsiteX8" fmla="*/ 304800 w 2434590"/>
                <a:gd name="connsiteY8" fmla="*/ 323850 h 1548730"/>
                <a:gd name="connsiteX9" fmla="*/ 266700 w 2434590"/>
                <a:gd name="connsiteY9" fmla="*/ 381000 h 1548730"/>
                <a:gd name="connsiteX10" fmla="*/ 190500 w 2434590"/>
                <a:gd name="connsiteY10" fmla="*/ 400050 h 1548730"/>
                <a:gd name="connsiteX11" fmla="*/ 57150 w 2434590"/>
                <a:gd name="connsiteY11" fmla="*/ 533400 h 1548730"/>
                <a:gd name="connsiteX12" fmla="*/ 38100 w 2434590"/>
                <a:gd name="connsiteY12" fmla="*/ 666750 h 1548730"/>
                <a:gd name="connsiteX13" fmla="*/ 0 w 2434590"/>
                <a:gd name="connsiteY13" fmla="*/ 742950 h 1548730"/>
                <a:gd name="connsiteX14" fmla="*/ 95250 w 2434590"/>
                <a:gd name="connsiteY14" fmla="*/ 895350 h 1548730"/>
                <a:gd name="connsiteX15" fmla="*/ 209550 w 2434590"/>
                <a:gd name="connsiteY15" fmla="*/ 971550 h 1548730"/>
                <a:gd name="connsiteX16" fmla="*/ 266700 w 2434590"/>
                <a:gd name="connsiteY16" fmla="*/ 1009650 h 1548730"/>
                <a:gd name="connsiteX17" fmla="*/ 381000 w 2434590"/>
                <a:gd name="connsiteY17" fmla="*/ 1104900 h 1548730"/>
                <a:gd name="connsiteX18" fmla="*/ 438150 w 2434590"/>
                <a:gd name="connsiteY18" fmla="*/ 1123950 h 1548730"/>
                <a:gd name="connsiteX19" fmla="*/ 495300 w 2434590"/>
                <a:gd name="connsiteY19" fmla="*/ 1162050 h 1548730"/>
                <a:gd name="connsiteX20" fmla="*/ 1009650 w 2434590"/>
                <a:gd name="connsiteY20" fmla="*/ 1219200 h 1548730"/>
                <a:gd name="connsiteX21" fmla="*/ 1181100 w 2434590"/>
                <a:gd name="connsiteY21" fmla="*/ 1238250 h 1548730"/>
                <a:gd name="connsiteX22" fmla="*/ 1238250 w 2434590"/>
                <a:gd name="connsiteY22" fmla="*/ 1257300 h 1548730"/>
                <a:gd name="connsiteX23" fmla="*/ 1390650 w 2434590"/>
                <a:gd name="connsiteY23" fmla="*/ 1276350 h 1548730"/>
                <a:gd name="connsiteX24" fmla="*/ 1695450 w 2434590"/>
                <a:gd name="connsiteY24" fmla="*/ 1314450 h 1548730"/>
                <a:gd name="connsiteX25" fmla="*/ 1771650 w 2434590"/>
                <a:gd name="connsiteY25" fmla="*/ 1333500 h 1548730"/>
                <a:gd name="connsiteX26" fmla="*/ 1943100 w 2434590"/>
                <a:gd name="connsiteY26" fmla="*/ 1390650 h 1548730"/>
                <a:gd name="connsiteX27" fmla="*/ 2076450 w 2434590"/>
                <a:gd name="connsiteY27" fmla="*/ 1428750 h 1548730"/>
                <a:gd name="connsiteX28" fmla="*/ 2343150 w 2434590"/>
                <a:gd name="connsiteY28" fmla="*/ 1466850 h 1548730"/>
                <a:gd name="connsiteX29" fmla="*/ 2419350 w 2434590"/>
                <a:gd name="connsiteY29" fmla="*/ 1543050 h 1548730"/>
                <a:gd name="connsiteX30" fmla="*/ 2419350 w 2434590"/>
                <a:gd name="connsiteY30" fmla="*/ 1524000 h 1548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2434590" h="1548730">
                  <a:moveTo>
                    <a:pt x="1066800" y="0"/>
                  </a:moveTo>
                  <a:cubicBezTo>
                    <a:pt x="1060450" y="19050"/>
                    <a:pt x="1060818" y="41904"/>
                    <a:pt x="1047750" y="57150"/>
                  </a:cubicBezTo>
                  <a:cubicBezTo>
                    <a:pt x="1017582" y="92345"/>
                    <a:pt x="939616" y="141939"/>
                    <a:pt x="895350" y="171450"/>
                  </a:cubicBezTo>
                  <a:cubicBezTo>
                    <a:pt x="882650" y="190500"/>
                    <a:pt x="875128" y="214297"/>
                    <a:pt x="857250" y="228600"/>
                  </a:cubicBezTo>
                  <a:cubicBezTo>
                    <a:pt x="841570" y="241144"/>
                    <a:pt x="819979" y="244810"/>
                    <a:pt x="800100" y="247650"/>
                  </a:cubicBezTo>
                  <a:cubicBezTo>
                    <a:pt x="730667" y="257569"/>
                    <a:pt x="660400" y="260350"/>
                    <a:pt x="590550" y="266700"/>
                  </a:cubicBezTo>
                  <a:cubicBezTo>
                    <a:pt x="552450" y="260350"/>
                    <a:pt x="514876" y="247650"/>
                    <a:pt x="476250" y="247650"/>
                  </a:cubicBezTo>
                  <a:cubicBezTo>
                    <a:pt x="428367" y="247650"/>
                    <a:pt x="400477" y="285537"/>
                    <a:pt x="361950" y="304800"/>
                  </a:cubicBezTo>
                  <a:cubicBezTo>
                    <a:pt x="343989" y="313780"/>
                    <a:pt x="323850" y="317500"/>
                    <a:pt x="304800" y="323850"/>
                  </a:cubicBezTo>
                  <a:cubicBezTo>
                    <a:pt x="292100" y="342900"/>
                    <a:pt x="285750" y="368300"/>
                    <a:pt x="266700" y="381000"/>
                  </a:cubicBezTo>
                  <a:cubicBezTo>
                    <a:pt x="244915" y="395523"/>
                    <a:pt x="210204" y="382809"/>
                    <a:pt x="190500" y="400050"/>
                  </a:cubicBezTo>
                  <a:cubicBezTo>
                    <a:pt x="2386" y="564650"/>
                    <a:pt x="201934" y="485139"/>
                    <a:pt x="57150" y="533400"/>
                  </a:cubicBezTo>
                  <a:cubicBezTo>
                    <a:pt x="50800" y="577850"/>
                    <a:pt x="49914" y="623431"/>
                    <a:pt x="38100" y="666750"/>
                  </a:cubicBezTo>
                  <a:cubicBezTo>
                    <a:pt x="30628" y="694147"/>
                    <a:pt x="0" y="714552"/>
                    <a:pt x="0" y="742950"/>
                  </a:cubicBezTo>
                  <a:cubicBezTo>
                    <a:pt x="0" y="867664"/>
                    <a:pt x="30532" y="841418"/>
                    <a:pt x="95250" y="895350"/>
                  </a:cubicBezTo>
                  <a:cubicBezTo>
                    <a:pt x="190382" y="974627"/>
                    <a:pt x="109115" y="938072"/>
                    <a:pt x="209550" y="971550"/>
                  </a:cubicBezTo>
                  <a:cubicBezTo>
                    <a:pt x="228600" y="984250"/>
                    <a:pt x="249111" y="994993"/>
                    <a:pt x="266700" y="1009650"/>
                  </a:cubicBezTo>
                  <a:cubicBezTo>
                    <a:pt x="329897" y="1062314"/>
                    <a:pt x="310054" y="1069427"/>
                    <a:pt x="381000" y="1104900"/>
                  </a:cubicBezTo>
                  <a:cubicBezTo>
                    <a:pt x="398961" y="1113880"/>
                    <a:pt x="419100" y="1117600"/>
                    <a:pt x="438150" y="1123950"/>
                  </a:cubicBezTo>
                  <a:cubicBezTo>
                    <a:pt x="457200" y="1136650"/>
                    <a:pt x="474378" y="1152751"/>
                    <a:pt x="495300" y="1162050"/>
                  </a:cubicBezTo>
                  <a:cubicBezTo>
                    <a:pt x="668784" y="1239154"/>
                    <a:pt x="793752" y="1208919"/>
                    <a:pt x="1009650" y="1219200"/>
                  </a:cubicBezTo>
                  <a:cubicBezTo>
                    <a:pt x="1066800" y="1225550"/>
                    <a:pt x="1124381" y="1228797"/>
                    <a:pt x="1181100" y="1238250"/>
                  </a:cubicBezTo>
                  <a:cubicBezTo>
                    <a:pt x="1200907" y="1241551"/>
                    <a:pt x="1218493" y="1253708"/>
                    <a:pt x="1238250" y="1257300"/>
                  </a:cubicBezTo>
                  <a:cubicBezTo>
                    <a:pt x="1288620" y="1266458"/>
                    <a:pt x="1339969" y="1269110"/>
                    <a:pt x="1390650" y="1276350"/>
                  </a:cubicBezTo>
                  <a:cubicBezTo>
                    <a:pt x="1666370" y="1315739"/>
                    <a:pt x="1303823" y="1275287"/>
                    <a:pt x="1695450" y="1314450"/>
                  </a:cubicBezTo>
                  <a:cubicBezTo>
                    <a:pt x="1720850" y="1320800"/>
                    <a:pt x="1746572" y="1325977"/>
                    <a:pt x="1771650" y="1333500"/>
                  </a:cubicBezTo>
                  <a:lnTo>
                    <a:pt x="1943100" y="1390650"/>
                  </a:lnTo>
                  <a:cubicBezTo>
                    <a:pt x="1988396" y="1405749"/>
                    <a:pt x="2028610" y="1420777"/>
                    <a:pt x="2076450" y="1428750"/>
                  </a:cubicBezTo>
                  <a:cubicBezTo>
                    <a:pt x="2165031" y="1443513"/>
                    <a:pt x="2254250" y="1454150"/>
                    <a:pt x="2343150" y="1466850"/>
                  </a:cubicBezTo>
                  <a:cubicBezTo>
                    <a:pt x="2434590" y="1497330"/>
                    <a:pt x="2378710" y="1461770"/>
                    <a:pt x="2419350" y="1543050"/>
                  </a:cubicBezTo>
                  <a:cubicBezTo>
                    <a:pt x="2422190" y="1548730"/>
                    <a:pt x="2419350" y="1530350"/>
                    <a:pt x="2419350" y="1524000"/>
                  </a:cubicBezTo>
                </a:path>
              </a:pathLst>
            </a:custGeom>
            <a:grpFill/>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grpSp>
          <p:nvGrpSpPr>
            <p:cNvPr id="3" name="Group 14"/>
            <p:cNvGrpSpPr/>
            <p:nvPr/>
          </p:nvGrpSpPr>
          <p:grpSpPr>
            <a:xfrm>
              <a:off x="2743200" y="1600200"/>
              <a:ext cx="2224154" cy="3886200"/>
              <a:chOff x="5776846" y="1295400"/>
              <a:chExt cx="2224154" cy="3886200"/>
            </a:xfrm>
            <a:grpFill/>
          </p:grpSpPr>
          <p:sp>
            <p:nvSpPr>
              <p:cNvPr id="32" name="Freeform 31"/>
              <p:cNvSpPr/>
              <p:nvPr/>
            </p:nvSpPr>
            <p:spPr>
              <a:xfrm>
                <a:off x="5776846" y="2343150"/>
                <a:ext cx="1563192" cy="2819400"/>
              </a:xfrm>
              <a:custGeom>
                <a:avLst/>
                <a:gdLst>
                  <a:gd name="connsiteX0" fmla="*/ 795404 w 1563192"/>
                  <a:gd name="connsiteY0" fmla="*/ 0 h 2819400"/>
                  <a:gd name="connsiteX1" fmla="*/ 776354 w 1563192"/>
                  <a:gd name="connsiteY1" fmla="*/ 361950 h 2819400"/>
                  <a:gd name="connsiteX2" fmla="*/ 604904 w 1563192"/>
                  <a:gd name="connsiteY2" fmla="*/ 457200 h 2819400"/>
                  <a:gd name="connsiteX3" fmla="*/ 433454 w 1563192"/>
                  <a:gd name="connsiteY3" fmla="*/ 514350 h 2819400"/>
                  <a:gd name="connsiteX4" fmla="*/ 319154 w 1563192"/>
                  <a:gd name="connsiteY4" fmla="*/ 552450 h 2819400"/>
                  <a:gd name="connsiteX5" fmla="*/ 262004 w 1563192"/>
                  <a:gd name="connsiteY5" fmla="*/ 571500 h 2819400"/>
                  <a:gd name="connsiteX6" fmla="*/ 204854 w 1563192"/>
                  <a:gd name="connsiteY6" fmla="*/ 590550 h 2819400"/>
                  <a:gd name="connsiteX7" fmla="*/ 166754 w 1563192"/>
                  <a:gd name="connsiteY7" fmla="*/ 647700 h 2819400"/>
                  <a:gd name="connsiteX8" fmla="*/ 109604 w 1563192"/>
                  <a:gd name="connsiteY8" fmla="*/ 685800 h 2819400"/>
                  <a:gd name="connsiteX9" fmla="*/ 90554 w 1563192"/>
                  <a:gd name="connsiteY9" fmla="*/ 762000 h 2819400"/>
                  <a:gd name="connsiteX10" fmla="*/ 52454 w 1563192"/>
                  <a:gd name="connsiteY10" fmla="*/ 895350 h 2819400"/>
                  <a:gd name="connsiteX11" fmla="*/ 14354 w 1563192"/>
                  <a:gd name="connsiteY11" fmla="*/ 1752600 h 2819400"/>
                  <a:gd name="connsiteX12" fmla="*/ 52454 w 1563192"/>
                  <a:gd name="connsiteY12" fmla="*/ 2400300 h 2819400"/>
                  <a:gd name="connsiteX13" fmla="*/ 71504 w 1563192"/>
                  <a:gd name="connsiteY13" fmla="*/ 2476500 h 2819400"/>
                  <a:gd name="connsiteX14" fmla="*/ 90554 w 1563192"/>
                  <a:gd name="connsiteY14" fmla="*/ 2533650 h 2819400"/>
                  <a:gd name="connsiteX15" fmla="*/ 204854 w 1563192"/>
                  <a:gd name="connsiteY15" fmla="*/ 2571750 h 2819400"/>
                  <a:gd name="connsiteX16" fmla="*/ 262004 w 1563192"/>
                  <a:gd name="connsiteY16" fmla="*/ 2590800 h 2819400"/>
                  <a:gd name="connsiteX17" fmla="*/ 319154 w 1563192"/>
                  <a:gd name="connsiteY17" fmla="*/ 2628900 h 2819400"/>
                  <a:gd name="connsiteX18" fmla="*/ 433454 w 1563192"/>
                  <a:gd name="connsiteY18" fmla="*/ 2667000 h 2819400"/>
                  <a:gd name="connsiteX19" fmla="*/ 490604 w 1563192"/>
                  <a:gd name="connsiteY19" fmla="*/ 2705100 h 2819400"/>
                  <a:gd name="connsiteX20" fmla="*/ 1100204 w 1563192"/>
                  <a:gd name="connsiteY20" fmla="*/ 2743200 h 2819400"/>
                  <a:gd name="connsiteX21" fmla="*/ 1157354 w 1563192"/>
                  <a:gd name="connsiteY21" fmla="*/ 2781300 h 2819400"/>
                  <a:gd name="connsiteX22" fmla="*/ 1290704 w 1563192"/>
                  <a:gd name="connsiteY22" fmla="*/ 2819400 h 2819400"/>
                  <a:gd name="connsiteX23" fmla="*/ 1500254 w 1563192"/>
                  <a:gd name="connsiteY23" fmla="*/ 2800350 h 2819400"/>
                  <a:gd name="connsiteX24" fmla="*/ 1538354 w 1563192"/>
                  <a:gd name="connsiteY24" fmla="*/ 2686050 h 2819400"/>
                  <a:gd name="connsiteX25" fmla="*/ 1557404 w 1563192"/>
                  <a:gd name="connsiteY25" fmla="*/ 2628900 h 2819400"/>
                  <a:gd name="connsiteX26" fmla="*/ 1424054 w 1563192"/>
                  <a:gd name="connsiteY26" fmla="*/ 2514600 h 2819400"/>
                  <a:gd name="connsiteX27" fmla="*/ 1366904 w 1563192"/>
                  <a:gd name="connsiteY27" fmla="*/ 2495550 h 2819400"/>
                  <a:gd name="connsiteX28" fmla="*/ 1309754 w 1563192"/>
                  <a:gd name="connsiteY28" fmla="*/ 2457450 h 2819400"/>
                  <a:gd name="connsiteX29" fmla="*/ 1138304 w 1563192"/>
                  <a:gd name="connsiteY29" fmla="*/ 2419350 h 2819400"/>
                  <a:gd name="connsiteX30" fmla="*/ 1081154 w 1563192"/>
                  <a:gd name="connsiteY30" fmla="*/ 2400300 h 2819400"/>
                  <a:gd name="connsiteX31" fmla="*/ 852554 w 1563192"/>
                  <a:gd name="connsiteY31" fmla="*/ 2362200 h 2819400"/>
                  <a:gd name="connsiteX32" fmla="*/ 776354 w 1563192"/>
                  <a:gd name="connsiteY32" fmla="*/ 2343150 h 2819400"/>
                  <a:gd name="connsiteX33" fmla="*/ 719204 w 1563192"/>
                  <a:gd name="connsiteY33" fmla="*/ 2324100 h 2819400"/>
                  <a:gd name="connsiteX34" fmla="*/ 452504 w 1563192"/>
                  <a:gd name="connsiteY34" fmla="*/ 2286000 h 2819400"/>
                  <a:gd name="connsiteX35" fmla="*/ 433454 w 1563192"/>
                  <a:gd name="connsiteY35" fmla="*/ 2228850 h 2819400"/>
                  <a:gd name="connsiteX36" fmla="*/ 452504 w 1563192"/>
                  <a:gd name="connsiteY36" fmla="*/ 2133600 h 2819400"/>
                  <a:gd name="connsiteX37" fmla="*/ 528704 w 1563192"/>
                  <a:gd name="connsiteY37" fmla="*/ 1847850 h 2819400"/>
                  <a:gd name="connsiteX38" fmla="*/ 566804 w 1563192"/>
                  <a:gd name="connsiteY38" fmla="*/ 1733550 h 2819400"/>
                  <a:gd name="connsiteX39" fmla="*/ 547754 w 1563192"/>
                  <a:gd name="connsiteY39" fmla="*/ 1333500 h 2819400"/>
                  <a:gd name="connsiteX40" fmla="*/ 509654 w 1563192"/>
                  <a:gd name="connsiteY40" fmla="*/ 1276350 h 2819400"/>
                  <a:gd name="connsiteX41" fmla="*/ 509654 w 1563192"/>
                  <a:gd name="connsiteY41" fmla="*/ 1104900 h 281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1563192" h="2819400">
                    <a:moveTo>
                      <a:pt x="795404" y="0"/>
                    </a:moveTo>
                    <a:cubicBezTo>
                      <a:pt x="789054" y="120650"/>
                      <a:pt x="811531" y="246368"/>
                      <a:pt x="776354" y="361950"/>
                    </a:cubicBezTo>
                    <a:cubicBezTo>
                      <a:pt x="761563" y="410550"/>
                      <a:pt x="654530" y="440658"/>
                      <a:pt x="604904" y="457200"/>
                    </a:cubicBezTo>
                    <a:cubicBezTo>
                      <a:pt x="499388" y="527544"/>
                      <a:pt x="597714" y="473285"/>
                      <a:pt x="433454" y="514350"/>
                    </a:cubicBezTo>
                    <a:cubicBezTo>
                      <a:pt x="394492" y="524090"/>
                      <a:pt x="357254" y="539750"/>
                      <a:pt x="319154" y="552450"/>
                    </a:cubicBezTo>
                    <a:lnTo>
                      <a:pt x="262004" y="571500"/>
                    </a:lnTo>
                    <a:lnTo>
                      <a:pt x="204854" y="590550"/>
                    </a:lnTo>
                    <a:cubicBezTo>
                      <a:pt x="192154" y="609600"/>
                      <a:pt x="182943" y="631511"/>
                      <a:pt x="166754" y="647700"/>
                    </a:cubicBezTo>
                    <a:cubicBezTo>
                      <a:pt x="150565" y="663889"/>
                      <a:pt x="122304" y="666750"/>
                      <a:pt x="109604" y="685800"/>
                    </a:cubicBezTo>
                    <a:cubicBezTo>
                      <a:pt x="95081" y="707585"/>
                      <a:pt x="97747" y="736826"/>
                      <a:pt x="90554" y="762000"/>
                    </a:cubicBezTo>
                    <a:cubicBezTo>
                      <a:pt x="35895" y="953306"/>
                      <a:pt x="112007" y="657136"/>
                      <a:pt x="52454" y="895350"/>
                    </a:cubicBezTo>
                    <a:cubicBezTo>
                      <a:pt x="19167" y="1228220"/>
                      <a:pt x="7749" y="1296838"/>
                      <a:pt x="14354" y="1752600"/>
                    </a:cubicBezTo>
                    <a:cubicBezTo>
                      <a:pt x="17488" y="1968850"/>
                      <a:pt x="0" y="2190484"/>
                      <a:pt x="52454" y="2400300"/>
                    </a:cubicBezTo>
                    <a:cubicBezTo>
                      <a:pt x="58804" y="2425700"/>
                      <a:pt x="64311" y="2451326"/>
                      <a:pt x="71504" y="2476500"/>
                    </a:cubicBezTo>
                    <a:cubicBezTo>
                      <a:pt x="77021" y="2495808"/>
                      <a:pt x="74214" y="2521978"/>
                      <a:pt x="90554" y="2533650"/>
                    </a:cubicBezTo>
                    <a:cubicBezTo>
                      <a:pt x="123234" y="2556993"/>
                      <a:pt x="166754" y="2559050"/>
                      <a:pt x="204854" y="2571750"/>
                    </a:cubicBezTo>
                    <a:lnTo>
                      <a:pt x="262004" y="2590800"/>
                    </a:lnTo>
                    <a:cubicBezTo>
                      <a:pt x="281054" y="2603500"/>
                      <a:pt x="298232" y="2619601"/>
                      <a:pt x="319154" y="2628900"/>
                    </a:cubicBezTo>
                    <a:cubicBezTo>
                      <a:pt x="355854" y="2645211"/>
                      <a:pt x="433454" y="2667000"/>
                      <a:pt x="433454" y="2667000"/>
                    </a:cubicBezTo>
                    <a:cubicBezTo>
                      <a:pt x="452504" y="2679700"/>
                      <a:pt x="467809" y="2702963"/>
                      <a:pt x="490604" y="2705100"/>
                    </a:cubicBezTo>
                    <a:cubicBezTo>
                      <a:pt x="1204750" y="2772051"/>
                      <a:pt x="852816" y="2660737"/>
                      <a:pt x="1100204" y="2743200"/>
                    </a:cubicBezTo>
                    <a:cubicBezTo>
                      <a:pt x="1119254" y="2755900"/>
                      <a:pt x="1136876" y="2771061"/>
                      <a:pt x="1157354" y="2781300"/>
                    </a:cubicBezTo>
                    <a:cubicBezTo>
                      <a:pt x="1184683" y="2794965"/>
                      <a:pt x="1266289" y="2813296"/>
                      <a:pt x="1290704" y="2819400"/>
                    </a:cubicBezTo>
                    <a:lnTo>
                      <a:pt x="1500254" y="2800350"/>
                    </a:lnTo>
                    <a:cubicBezTo>
                      <a:pt x="1535615" y="2781310"/>
                      <a:pt x="1525654" y="2724150"/>
                      <a:pt x="1538354" y="2686050"/>
                    </a:cubicBezTo>
                    <a:lnTo>
                      <a:pt x="1557404" y="2628900"/>
                    </a:lnTo>
                    <a:cubicBezTo>
                      <a:pt x="1528614" y="2513738"/>
                      <a:pt x="1563192" y="2560979"/>
                      <a:pt x="1424054" y="2514600"/>
                    </a:cubicBezTo>
                    <a:lnTo>
                      <a:pt x="1366904" y="2495550"/>
                    </a:lnTo>
                    <a:cubicBezTo>
                      <a:pt x="1347854" y="2482850"/>
                      <a:pt x="1330232" y="2467689"/>
                      <a:pt x="1309754" y="2457450"/>
                    </a:cubicBezTo>
                    <a:cubicBezTo>
                      <a:pt x="1262857" y="2434002"/>
                      <a:pt x="1182204" y="2426667"/>
                      <a:pt x="1138304" y="2419350"/>
                    </a:cubicBezTo>
                    <a:cubicBezTo>
                      <a:pt x="1119254" y="2413000"/>
                      <a:pt x="1100845" y="2404238"/>
                      <a:pt x="1081154" y="2400300"/>
                    </a:cubicBezTo>
                    <a:cubicBezTo>
                      <a:pt x="683573" y="2320784"/>
                      <a:pt x="1159259" y="2430357"/>
                      <a:pt x="852554" y="2362200"/>
                    </a:cubicBezTo>
                    <a:cubicBezTo>
                      <a:pt x="826996" y="2356520"/>
                      <a:pt x="801528" y="2350343"/>
                      <a:pt x="776354" y="2343150"/>
                    </a:cubicBezTo>
                    <a:cubicBezTo>
                      <a:pt x="757046" y="2337633"/>
                      <a:pt x="738685" y="2328970"/>
                      <a:pt x="719204" y="2324100"/>
                    </a:cubicBezTo>
                    <a:cubicBezTo>
                      <a:pt x="622158" y="2299838"/>
                      <a:pt x="559190" y="2297854"/>
                      <a:pt x="452504" y="2286000"/>
                    </a:cubicBezTo>
                    <a:cubicBezTo>
                      <a:pt x="446154" y="2266950"/>
                      <a:pt x="433454" y="2248930"/>
                      <a:pt x="433454" y="2228850"/>
                    </a:cubicBezTo>
                    <a:cubicBezTo>
                      <a:pt x="433454" y="2196471"/>
                      <a:pt x="444651" y="2165012"/>
                      <a:pt x="452504" y="2133600"/>
                    </a:cubicBezTo>
                    <a:cubicBezTo>
                      <a:pt x="476413" y="2037965"/>
                      <a:pt x="503304" y="1943100"/>
                      <a:pt x="528704" y="1847850"/>
                    </a:cubicBezTo>
                    <a:cubicBezTo>
                      <a:pt x="539052" y="1809045"/>
                      <a:pt x="566804" y="1733550"/>
                      <a:pt x="566804" y="1733550"/>
                    </a:cubicBezTo>
                    <a:cubicBezTo>
                      <a:pt x="560454" y="1600200"/>
                      <a:pt x="564313" y="1465970"/>
                      <a:pt x="547754" y="1333500"/>
                    </a:cubicBezTo>
                    <a:cubicBezTo>
                      <a:pt x="544914" y="1310782"/>
                      <a:pt x="513418" y="1298934"/>
                      <a:pt x="509654" y="1276350"/>
                    </a:cubicBezTo>
                    <a:cubicBezTo>
                      <a:pt x="500259" y="1219978"/>
                      <a:pt x="509654" y="1162050"/>
                      <a:pt x="509654" y="1104900"/>
                    </a:cubicBezTo>
                  </a:path>
                </a:pathLst>
              </a:custGeom>
              <a:grpFill/>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3" name="Freeform 32"/>
              <p:cNvSpPr/>
              <p:nvPr/>
            </p:nvSpPr>
            <p:spPr>
              <a:xfrm flipH="1">
                <a:off x="6437808" y="2362200"/>
                <a:ext cx="1563192" cy="2819400"/>
              </a:xfrm>
              <a:custGeom>
                <a:avLst/>
                <a:gdLst>
                  <a:gd name="connsiteX0" fmla="*/ 795404 w 1563192"/>
                  <a:gd name="connsiteY0" fmla="*/ 0 h 2819400"/>
                  <a:gd name="connsiteX1" fmla="*/ 776354 w 1563192"/>
                  <a:gd name="connsiteY1" fmla="*/ 361950 h 2819400"/>
                  <a:gd name="connsiteX2" fmla="*/ 604904 w 1563192"/>
                  <a:gd name="connsiteY2" fmla="*/ 457200 h 2819400"/>
                  <a:gd name="connsiteX3" fmla="*/ 433454 w 1563192"/>
                  <a:gd name="connsiteY3" fmla="*/ 514350 h 2819400"/>
                  <a:gd name="connsiteX4" fmla="*/ 319154 w 1563192"/>
                  <a:gd name="connsiteY4" fmla="*/ 552450 h 2819400"/>
                  <a:gd name="connsiteX5" fmla="*/ 262004 w 1563192"/>
                  <a:gd name="connsiteY5" fmla="*/ 571500 h 2819400"/>
                  <a:gd name="connsiteX6" fmla="*/ 204854 w 1563192"/>
                  <a:gd name="connsiteY6" fmla="*/ 590550 h 2819400"/>
                  <a:gd name="connsiteX7" fmla="*/ 166754 w 1563192"/>
                  <a:gd name="connsiteY7" fmla="*/ 647700 h 2819400"/>
                  <a:gd name="connsiteX8" fmla="*/ 109604 w 1563192"/>
                  <a:gd name="connsiteY8" fmla="*/ 685800 h 2819400"/>
                  <a:gd name="connsiteX9" fmla="*/ 90554 w 1563192"/>
                  <a:gd name="connsiteY9" fmla="*/ 762000 h 2819400"/>
                  <a:gd name="connsiteX10" fmla="*/ 52454 w 1563192"/>
                  <a:gd name="connsiteY10" fmla="*/ 895350 h 2819400"/>
                  <a:gd name="connsiteX11" fmla="*/ 14354 w 1563192"/>
                  <a:gd name="connsiteY11" fmla="*/ 1752600 h 2819400"/>
                  <a:gd name="connsiteX12" fmla="*/ 52454 w 1563192"/>
                  <a:gd name="connsiteY12" fmla="*/ 2400300 h 2819400"/>
                  <a:gd name="connsiteX13" fmla="*/ 71504 w 1563192"/>
                  <a:gd name="connsiteY13" fmla="*/ 2476500 h 2819400"/>
                  <a:gd name="connsiteX14" fmla="*/ 90554 w 1563192"/>
                  <a:gd name="connsiteY14" fmla="*/ 2533650 h 2819400"/>
                  <a:gd name="connsiteX15" fmla="*/ 204854 w 1563192"/>
                  <a:gd name="connsiteY15" fmla="*/ 2571750 h 2819400"/>
                  <a:gd name="connsiteX16" fmla="*/ 262004 w 1563192"/>
                  <a:gd name="connsiteY16" fmla="*/ 2590800 h 2819400"/>
                  <a:gd name="connsiteX17" fmla="*/ 319154 w 1563192"/>
                  <a:gd name="connsiteY17" fmla="*/ 2628900 h 2819400"/>
                  <a:gd name="connsiteX18" fmla="*/ 433454 w 1563192"/>
                  <a:gd name="connsiteY18" fmla="*/ 2667000 h 2819400"/>
                  <a:gd name="connsiteX19" fmla="*/ 490604 w 1563192"/>
                  <a:gd name="connsiteY19" fmla="*/ 2705100 h 2819400"/>
                  <a:gd name="connsiteX20" fmla="*/ 1100204 w 1563192"/>
                  <a:gd name="connsiteY20" fmla="*/ 2743200 h 2819400"/>
                  <a:gd name="connsiteX21" fmla="*/ 1157354 w 1563192"/>
                  <a:gd name="connsiteY21" fmla="*/ 2781300 h 2819400"/>
                  <a:gd name="connsiteX22" fmla="*/ 1290704 w 1563192"/>
                  <a:gd name="connsiteY22" fmla="*/ 2819400 h 2819400"/>
                  <a:gd name="connsiteX23" fmla="*/ 1500254 w 1563192"/>
                  <a:gd name="connsiteY23" fmla="*/ 2800350 h 2819400"/>
                  <a:gd name="connsiteX24" fmla="*/ 1538354 w 1563192"/>
                  <a:gd name="connsiteY24" fmla="*/ 2686050 h 2819400"/>
                  <a:gd name="connsiteX25" fmla="*/ 1557404 w 1563192"/>
                  <a:gd name="connsiteY25" fmla="*/ 2628900 h 2819400"/>
                  <a:gd name="connsiteX26" fmla="*/ 1424054 w 1563192"/>
                  <a:gd name="connsiteY26" fmla="*/ 2514600 h 2819400"/>
                  <a:gd name="connsiteX27" fmla="*/ 1366904 w 1563192"/>
                  <a:gd name="connsiteY27" fmla="*/ 2495550 h 2819400"/>
                  <a:gd name="connsiteX28" fmla="*/ 1309754 w 1563192"/>
                  <a:gd name="connsiteY28" fmla="*/ 2457450 h 2819400"/>
                  <a:gd name="connsiteX29" fmla="*/ 1138304 w 1563192"/>
                  <a:gd name="connsiteY29" fmla="*/ 2419350 h 2819400"/>
                  <a:gd name="connsiteX30" fmla="*/ 1081154 w 1563192"/>
                  <a:gd name="connsiteY30" fmla="*/ 2400300 h 2819400"/>
                  <a:gd name="connsiteX31" fmla="*/ 852554 w 1563192"/>
                  <a:gd name="connsiteY31" fmla="*/ 2362200 h 2819400"/>
                  <a:gd name="connsiteX32" fmla="*/ 776354 w 1563192"/>
                  <a:gd name="connsiteY32" fmla="*/ 2343150 h 2819400"/>
                  <a:gd name="connsiteX33" fmla="*/ 719204 w 1563192"/>
                  <a:gd name="connsiteY33" fmla="*/ 2324100 h 2819400"/>
                  <a:gd name="connsiteX34" fmla="*/ 452504 w 1563192"/>
                  <a:gd name="connsiteY34" fmla="*/ 2286000 h 2819400"/>
                  <a:gd name="connsiteX35" fmla="*/ 433454 w 1563192"/>
                  <a:gd name="connsiteY35" fmla="*/ 2228850 h 2819400"/>
                  <a:gd name="connsiteX36" fmla="*/ 452504 w 1563192"/>
                  <a:gd name="connsiteY36" fmla="*/ 2133600 h 2819400"/>
                  <a:gd name="connsiteX37" fmla="*/ 528704 w 1563192"/>
                  <a:gd name="connsiteY37" fmla="*/ 1847850 h 2819400"/>
                  <a:gd name="connsiteX38" fmla="*/ 566804 w 1563192"/>
                  <a:gd name="connsiteY38" fmla="*/ 1733550 h 2819400"/>
                  <a:gd name="connsiteX39" fmla="*/ 547754 w 1563192"/>
                  <a:gd name="connsiteY39" fmla="*/ 1333500 h 2819400"/>
                  <a:gd name="connsiteX40" fmla="*/ 509654 w 1563192"/>
                  <a:gd name="connsiteY40" fmla="*/ 1276350 h 2819400"/>
                  <a:gd name="connsiteX41" fmla="*/ 509654 w 1563192"/>
                  <a:gd name="connsiteY41" fmla="*/ 1104900 h 281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1563192" h="2819400">
                    <a:moveTo>
                      <a:pt x="795404" y="0"/>
                    </a:moveTo>
                    <a:cubicBezTo>
                      <a:pt x="789054" y="120650"/>
                      <a:pt x="811531" y="246368"/>
                      <a:pt x="776354" y="361950"/>
                    </a:cubicBezTo>
                    <a:cubicBezTo>
                      <a:pt x="761563" y="410550"/>
                      <a:pt x="654530" y="440658"/>
                      <a:pt x="604904" y="457200"/>
                    </a:cubicBezTo>
                    <a:cubicBezTo>
                      <a:pt x="499388" y="527544"/>
                      <a:pt x="597714" y="473285"/>
                      <a:pt x="433454" y="514350"/>
                    </a:cubicBezTo>
                    <a:cubicBezTo>
                      <a:pt x="394492" y="524090"/>
                      <a:pt x="357254" y="539750"/>
                      <a:pt x="319154" y="552450"/>
                    </a:cubicBezTo>
                    <a:lnTo>
                      <a:pt x="262004" y="571500"/>
                    </a:lnTo>
                    <a:lnTo>
                      <a:pt x="204854" y="590550"/>
                    </a:lnTo>
                    <a:cubicBezTo>
                      <a:pt x="192154" y="609600"/>
                      <a:pt x="182943" y="631511"/>
                      <a:pt x="166754" y="647700"/>
                    </a:cubicBezTo>
                    <a:cubicBezTo>
                      <a:pt x="150565" y="663889"/>
                      <a:pt x="122304" y="666750"/>
                      <a:pt x="109604" y="685800"/>
                    </a:cubicBezTo>
                    <a:cubicBezTo>
                      <a:pt x="95081" y="707585"/>
                      <a:pt x="97747" y="736826"/>
                      <a:pt x="90554" y="762000"/>
                    </a:cubicBezTo>
                    <a:cubicBezTo>
                      <a:pt x="35895" y="953306"/>
                      <a:pt x="112007" y="657136"/>
                      <a:pt x="52454" y="895350"/>
                    </a:cubicBezTo>
                    <a:cubicBezTo>
                      <a:pt x="19167" y="1228220"/>
                      <a:pt x="7749" y="1296838"/>
                      <a:pt x="14354" y="1752600"/>
                    </a:cubicBezTo>
                    <a:cubicBezTo>
                      <a:pt x="17488" y="1968850"/>
                      <a:pt x="0" y="2190484"/>
                      <a:pt x="52454" y="2400300"/>
                    </a:cubicBezTo>
                    <a:cubicBezTo>
                      <a:pt x="58804" y="2425700"/>
                      <a:pt x="64311" y="2451326"/>
                      <a:pt x="71504" y="2476500"/>
                    </a:cubicBezTo>
                    <a:cubicBezTo>
                      <a:pt x="77021" y="2495808"/>
                      <a:pt x="74214" y="2521978"/>
                      <a:pt x="90554" y="2533650"/>
                    </a:cubicBezTo>
                    <a:cubicBezTo>
                      <a:pt x="123234" y="2556993"/>
                      <a:pt x="166754" y="2559050"/>
                      <a:pt x="204854" y="2571750"/>
                    </a:cubicBezTo>
                    <a:lnTo>
                      <a:pt x="262004" y="2590800"/>
                    </a:lnTo>
                    <a:cubicBezTo>
                      <a:pt x="281054" y="2603500"/>
                      <a:pt x="298232" y="2619601"/>
                      <a:pt x="319154" y="2628900"/>
                    </a:cubicBezTo>
                    <a:cubicBezTo>
                      <a:pt x="355854" y="2645211"/>
                      <a:pt x="433454" y="2667000"/>
                      <a:pt x="433454" y="2667000"/>
                    </a:cubicBezTo>
                    <a:cubicBezTo>
                      <a:pt x="452504" y="2679700"/>
                      <a:pt x="467809" y="2702963"/>
                      <a:pt x="490604" y="2705100"/>
                    </a:cubicBezTo>
                    <a:cubicBezTo>
                      <a:pt x="1204750" y="2772051"/>
                      <a:pt x="852816" y="2660737"/>
                      <a:pt x="1100204" y="2743200"/>
                    </a:cubicBezTo>
                    <a:cubicBezTo>
                      <a:pt x="1119254" y="2755900"/>
                      <a:pt x="1136876" y="2771061"/>
                      <a:pt x="1157354" y="2781300"/>
                    </a:cubicBezTo>
                    <a:cubicBezTo>
                      <a:pt x="1184683" y="2794965"/>
                      <a:pt x="1266289" y="2813296"/>
                      <a:pt x="1290704" y="2819400"/>
                    </a:cubicBezTo>
                    <a:lnTo>
                      <a:pt x="1500254" y="2800350"/>
                    </a:lnTo>
                    <a:cubicBezTo>
                      <a:pt x="1535615" y="2781310"/>
                      <a:pt x="1525654" y="2724150"/>
                      <a:pt x="1538354" y="2686050"/>
                    </a:cubicBezTo>
                    <a:lnTo>
                      <a:pt x="1557404" y="2628900"/>
                    </a:lnTo>
                    <a:cubicBezTo>
                      <a:pt x="1528614" y="2513738"/>
                      <a:pt x="1563192" y="2560979"/>
                      <a:pt x="1424054" y="2514600"/>
                    </a:cubicBezTo>
                    <a:lnTo>
                      <a:pt x="1366904" y="2495550"/>
                    </a:lnTo>
                    <a:cubicBezTo>
                      <a:pt x="1347854" y="2482850"/>
                      <a:pt x="1330232" y="2467689"/>
                      <a:pt x="1309754" y="2457450"/>
                    </a:cubicBezTo>
                    <a:cubicBezTo>
                      <a:pt x="1262857" y="2434002"/>
                      <a:pt x="1182204" y="2426667"/>
                      <a:pt x="1138304" y="2419350"/>
                    </a:cubicBezTo>
                    <a:cubicBezTo>
                      <a:pt x="1119254" y="2413000"/>
                      <a:pt x="1100845" y="2404238"/>
                      <a:pt x="1081154" y="2400300"/>
                    </a:cubicBezTo>
                    <a:cubicBezTo>
                      <a:pt x="683573" y="2320784"/>
                      <a:pt x="1159259" y="2430357"/>
                      <a:pt x="852554" y="2362200"/>
                    </a:cubicBezTo>
                    <a:cubicBezTo>
                      <a:pt x="826996" y="2356520"/>
                      <a:pt x="801528" y="2350343"/>
                      <a:pt x="776354" y="2343150"/>
                    </a:cubicBezTo>
                    <a:cubicBezTo>
                      <a:pt x="757046" y="2337633"/>
                      <a:pt x="738685" y="2328970"/>
                      <a:pt x="719204" y="2324100"/>
                    </a:cubicBezTo>
                    <a:cubicBezTo>
                      <a:pt x="622158" y="2299838"/>
                      <a:pt x="559190" y="2297854"/>
                      <a:pt x="452504" y="2286000"/>
                    </a:cubicBezTo>
                    <a:cubicBezTo>
                      <a:pt x="446154" y="2266950"/>
                      <a:pt x="433454" y="2248930"/>
                      <a:pt x="433454" y="2228850"/>
                    </a:cubicBezTo>
                    <a:cubicBezTo>
                      <a:pt x="433454" y="2196471"/>
                      <a:pt x="444651" y="2165012"/>
                      <a:pt x="452504" y="2133600"/>
                    </a:cubicBezTo>
                    <a:cubicBezTo>
                      <a:pt x="476413" y="2037965"/>
                      <a:pt x="503304" y="1943100"/>
                      <a:pt x="528704" y="1847850"/>
                    </a:cubicBezTo>
                    <a:cubicBezTo>
                      <a:pt x="539052" y="1809045"/>
                      <a:pt x="566804" y="1733550"/>
                      <a:pt x="566804" y="1733550"/>
                    </a:cubicBezTo>
                    <a:cubicBezTo>
                      <a:pt x="560454" y="1600200"/>
                      <a:pt x="564313" y="1465970"/>
                      <a:pt x="547754" y="1333500"/>
                    </a:cubicBezTo>
                    <a:cubicBezTo>
                      <a:pt x="544914" y="1310782"/>
                      <a:pt x="513418" y="1298934"/>
                      <a:pt x="509654" y="1276350"/>
                    </a:cubicBezTo>
                    <a:cubicBezTo>
                      <a:pt x="500259" y="1219978"/>
                      <a:pt x="509654" y="1162050"/>
                      <a:pt x="509654" y="1104900"/>
                    </a:cubicBezTo>
                  </a:path>
                </a:pathLst>
              </a:custGeom>
              <a:grpFill/>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4" name="Oval 33"/>
              <p:cNvSpPr/>
              <p:nvPr/>
            </p:nvSpPr>
            <p:spPr>
              <a:xfrm>
                <a:off x="6324600" y="1295400"/>
                <a:ext cx="1143000" cy="1295400"/>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Tree>
    <p:custDataLst>
      <p:tags r:id="rId1"/>
    </p:custDataLst>
    <p:extLst>
      <p:ext uri="{BB962C8B-B14F-4D97-AF65-F5344CB8AC3E}">
        <p14:creationId xmlns:p14="http://schemas.microsoft.com/office/powerpoint/2010/main" xmlns="" val="361853597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Oval 3"/>
          <p:cNvSpPr>
            <a:spLocks noChangeArrowheads="1"/>
          </p:cNvSpPr>
          <p:nvPr/>
        </p:nvSpPr>
        <p:spPr bwMode="auto">
          <a:xfrm>
            <a:off x="2286000" y="2438400"/>
            <a:ext cx="2209800" cy="1295400"/>
          </a:xfrm>
          <a:prstGeom prst="ellipse">
            <a:avLst/>
          </a:prstGeom>
          <a:gradFill rotWithShape="1">
            <a:gsLst>
              <a:gs pos="0">
                <a:schemeClr val="bg1">
                  <a:alpha val="14000"/>
                </a:schemeClr>
              </a:gs>
              <a:gs pos="100000">
                <a:schemeClr val="bg1">
                  <a:gamma/>
                  <a:tint val="0"/>
                  <a:invGamma/>
                  <a:alpha val="14000"/>
                </a:schemeClr>
              </a:gs>
            </a:gsLst>
            <a:path path="shape">
              <a:fillToRect l="50000" t="50000" r="50000" b="50000"/>
            </a:path>
          </a:gradFill>
          <a:ln w="9525">
            <a:solidFill>
              <a:schemeClr val="tx1"/>
            </a:solidFill>
            <a:round/>
            <a:headEnd/>
            <a:tailEnd/>
          </a:ln>
          <a:effectLst/>
        </p:spPr>
        <p:txBody>
          <a:bodyPr wrap="none" anchor="ctr"/>
          <a:lstStyle/>
          <a:p>
            <a:endParaRPr lang="en-US" dirty="0"/>
          </a:p>
        </p:txBody>
      </p:sp>
      <p:grpSp>
        <p:nvGrpSpPr>
          <p:cNvPr id="2" name="Group 6"/>
          <p:cNvGrpSpPr>
            <a:grpSpLocks/>
          </p:cNvGrpSpPr>
          <p:nvPr>
            <p:custDataLst>
              <p:tags r:id="rId2"/>
            </p:custDataLst>
          </p:nvPr>
        </p:nvGrpSpPr>
        <p:grpSpPr bwMode="auto">
          <a:xfrm>
            <a:off x="2133600" y="3505200"/>
            <a:ext cx="1524000" cy="990600"/>
            <a:chOff x="384" y="2304"/>
            <a:chExt cx="960" cy="624"/>
          </a:xfrm>
        </p:grpSpPr>
        <p:sp>
          <p:nvSpPr>
            <p:cNvPr id="203783" name="Oval 7"/>
            <p:cNvSpPr>
              <a:spLocks noChangeArrowheads="1"/>
            </p:cNvSpPr>
            <p:nvPr/>
          </p:nvSpPr>
          <p:spPr bwMode="auto">
            <a:xfrm>
              <a:off x="384" y="2304"/>
              <a:ext cx="960" cy="624"/>
            </a:xfrm>
            <a:prstGeom prst="ellipse">
              <a:avLst/>
            </a:prstGeom>
            <a:gradFill rotWithShape="1">
              <a:gsLst>
                <a:gs pos="0">
                  <a:schemeClr val="bg1">
                    <a:alpha val="14000"/>
                  </a:schemeClr>
                </a:gs>
                <a:gs pos="100000">
                  <a:schemeClr val="bg1">
                    <a:gamma/>
                    <a:tint val="0"/>
                    <a:invGamma/>
                    <a:alpha val="14000"/>
                  </a:schemeClr>
                </a:gs>
              </a:gsLst>
              <a:path path="shape">
                <a:fillToRect l="50000" t="50000" r="50000" b="50000"/>
              </a:path>
            </a:gradFill>
            <a:ln w="9525">
              <a:solidFill>
                <a:schemeClr val="tx1"/>
              </a:solidFill>
              <a:round/>
              <a:headEnd/>
              <a:tailEnd/>
            </a:ln>
            <a:effectLst/>
          </p:spPr>
          <p:txBody>
            <a:bodyPr wrap="none" anchor="ctr"/>
            <a:lstStyle/>
            <a:p>
              <a:endParaRPr lang="en-US" dirty="0"/>
            </a:p>
          </p:txBody>
        </p:sp>
        <p:sp>
          <p:nvSpPr>
            <p:cNvPr id="203784" name="Text Box 8"/>
            <p:cNvSpPr txBox="1">
              <a:spLocks noChangeArrowheads="1"/>
            </p:cNvSpPr>
            <p:nvPr/>
          </p:nvSpPr>
          <p:spPr bwMode="auto">
            <a:xfrm>
              <a:off x="480" y="2496"/>
              <a:ext cx="576" cy="288"/>
            </a:xfrm>
            <a:prstGeom prst="rect">
              <a:avLst/>
            </a:prstGeom>
            <a:noFill/>
            <a:ln w="9525">
              <a:noFill/>
              <a:miter lim="800000"/>
              <a:headEnd/>
              <a:tailEnd/>
            </a:ln>
            <a:effectLst/>
          </p:spPr>
          <p:txBody>
            <a:bodyPr>
              <a:spAutoFit/>
            </a:bodyPr>
            <a:lstStyle/>
            <a:p>
              <a:pPr>
                <a:spcBef>
                  <a:spcPct val="50000"/>
                </a:spcBef>
              </a:pPr>
              <a:r>
                <a:rPr lang="en-US" sz="2400" b="1" dirty="0">
                  <a:latin typeface="Tahoma" pitchFamily="34" charset="0"/>
                </a:rPr>
                <a:t>mad</a:t>
              </a:r>
            </a:p>
          </p:txBody>
        </p:sp>
      </p:grpSp>
      <p:grpSp>
        <p:nvGrpSpPr>
          <p:cNvPr id="3" name="Group 9"/>
          <p:cNvGrpSpPr>
            <a:grpSpLocks/>
          </p:cNvGrpSpPr>
          <p:nvPr>
            <p:custDataLst>
              <p:tags r:id="rId3"/>
            </p:custDataLst>
          </p:nvPr>
        </p:nvGrpSpPr>
        <p:grpSpPr bwMode="auto">
          <a:xfrm>
            <a:off x="2819400" y="3581400"/>
            <a:ext cx="1295400" cy="762000"/>
            <a:chOff x="816" y="2400"/>
            <a:chExt cx="816" cy="480"/>
          </a:xfrm>
        </p:grpSpPr>
        <p:sp>
          <p:nvSpPr>
            <p:cNvPr id="203786" name="Oval 10"/>
            <p:cNvSpPr>
              <a:spLocks noChangeArrowheads="1"/>
            </p:cNvSpPr>
            <p:nvPr/>
          </p:nvSpPr>
          <p:spPr bwMode="auto">
            <a:xfrm>
              <a:off x="816" y="2400"/>
              <a:ext cx="816" cy="480"/>
            </a:xfrm>
            <a:prstGeom prst="ellipse">
              <a:avLst/>
            </a:prstGeom>
            <a:gradFill rotWithShape="1">
              <a:gsLst>
                <a:gs pos="0">
                  <a:schemeClr val="bg1">
                    <a:alpha val="14000"/>
                  </a:schemeClr>
                </a:gs>
                <a:gs pos="100000">
                  <a:schemeClr val="bg1">
                    <a:gamma/>
                    <a:tint val="0"/>
                    <a:invGamma/>
                    <a:alpha val="14000"/>
                  </a:schemeClr>
                </a:gs>
              </a:gsLst>
              <a:path path="shape">
                <a:fillToRect l="50000" t="50000" r="50000" b="50000"/>
              </a:path>
            </a:gradFill>
            <a:ln w="9525">
              <a:solidFill>
                <a:schemeClr val="tx1"/>
              </a:solidFill>
              <a:round/>
              <a:headEnd/>
              <a:tailEnd/>
            </a:ln>
            <a:effectLst/>
          </p:spPr>
          <p:txBody>
            <a:bodyPr wrap="none" anchor="ctr"/>
            <a:lstStyle/>
            <a:p>
              <a:endParaRPr lang="en-US" dirty="0"/>
            </a:p>
          </p:txBody>
        </p:sp>
        <p:sp>
          <p:nvSpPr>
            <p:cNvPr id="203787" name="Text Box 11"/>
            <p:cNvSpPr txBox="1">
              <a:spLocks noChangeArrowheads="1"/>
            </p:cNvSpPr>
            <p:nvPr/>
          </p:nvSpPr>
          <p:spPr bwMode="auto">
            <a:xfrm>
              <a:off x="960" y="2448"/>
              <a:ext cx="576" cy="288"/>
            </a:xfrm>
            <a:prstGeom prst="rect">
              <a:avLst/>
            </a:prstGeom>
            <a:noFill/>
            <a:ln w="9525">
              <a:noFill/>
              <a:miter lim="800000"/>
              <a:headEnd/>
              <a:tailEnd/>
            </a:ln>
            <a:effectLst/>
          </p:spPr>
          <p:txBody>
            <a:bodyPr>
              <a:spAutoFit/>
            </a:bodyPr>
            <a:lstStyle/>
            <a:p>
              <a:pPr>
                <a:spcBef>
                  <a:spcPct val="50000"/>
                </a:spcBef>
              </a:pPr>
              <a:r>
                <a:rPr lang="en-US" sz="2400" b="1" dirty="0">
                  <a:latin typeface="Tahoma" pitchFamily="34" charset="0"/>
                </a:rPr>
                <a:t>sad</a:t>
              </a:r>
            </a:p>
          </p:txBody>
        </p:sp>
      </p:grpSp>
      <p:sp>
        <p:nvSpPr>
          <p:cNvPr id="203788" name="Text Box 12"/>
          <p:cNvSpPr txBox="1">
            <a:spLocks noChangeArrowheads="1"/>
          </p:cNvSpPr>
          <p:nvPr/>
        </p:nvSpPr>
        <p:spPr bwMode="auto">
          <a:xfrm>
            <a:off x="2590800" y="2667001"/>
            <a:ext cx="1752600" cy="830997"/>
          </a:xfrm>
          <a:prstGeom prst="rect">
            <a:avLst/>
          </a:prstGeom>
          <a:noFill/>
          <a:ln w="9525">
            <a:noFill/>
            <a:miter lim="800000"/>
            <a:headEnd/>
            <a:tailEnd/>
          </a:ln>
          <a:effectLst/>
        </p:spPr>
        <p:txBody>
          <a:bodyPr>
            <a:spAutoFit/>
          </a:bodyPr>
          <a:lstStyle/>
          <a:p>
            <a:pPr>
              <a:spcBef>
                <a:spcPct val="50000"/>
              </a:spcBef>
            </a:pPr>
            <a:r>
              <a:rPr lang="en-US" sz="2400" b="1" dirty="0" smtClean="0">
                <a:latin typeface="Tahoma" pitchFamily="34" charset="0"/>
              </a:rPr>
              <a:t>“this isn’t helping…</a:t>
            </a:r>
            <a:endParaRPr lang="en-US" sz="2400" b="1" dirty="0">
              <a:latin typeface="Tahoma" pitchFamily="34" charset="0"/>
            </a:endParaRPr>
          </a:p>
        </p:txBody>
      </p:sp>
      <p:grpSp>
        <p:nvGrpSpPr>
          <p:cNvPr id="5" name="Group 43"/>
          <p:cNvGrpSpPr/>
          <p:nvPr>
            <p:custDataLst>
              <p:tags r:id="rId4"/>
            </p:custDataLst>
          </p:nvPr>
        </p:nvGrpSpPr>
        <p:grpSpPr>
          <a:xfrm>
            <a:off x="7391400" y="3124200"/>
            <a:ext cx="1905000" cy="2590800"/>
            <a:chOff x="5867400" y="3124200"/>
            <a:chExt cx="1905000" cy="2590800"/>
          </a:xfrm>
        </p:grpSpPr>
        <p:grpSp>
          <p:nvGrpSpPr>
            <p:cNvPr id="6" name="Group 23"/>
            <p:cNvGrpSpPr>
              <a:grpSpLocks/>
            </p:cNvGrpSpPr>
            <p:nvPr/>
          </p:nvGrpSpPr>
          <p:grpSpPr bwMode="auto">
            <a:xfrm>
              <a:off x="5867400" y="3124200"/>
              <a:ext cx="1905000" cy="2590800"/>
              <a:chOff x="1200" y="1728"/>
              <a:chExt cx="1200" cy="1632"/>
            </a:xfrm>
          </p:grpSpPr>
          <p:sp>
            <p:nvSpPr>
              <p:cNvPr id="203800" name="Line 24"/>
              <p:cNvSpPr>
                <a:spLocks noChangeShapeType="1"/>
              </p:cNvSpPr>
              <p:nvPr/>
            </p:nvSpPr>
            <p:spPr bwMode="auto">
              <a:xfrm>
                <a:off x="1632" y="2064"/>
                <a:ext cx="0" cy="720"/>
              </a:xfrm>
              <a:prstGeom prst="line">
                <a:avLst/>
              </a:prstGeom>
              <a:noFill/>
              <a:ln w="9525">
                <a:solidFill>
                  <a:schemeClr val="tx1"/>
                </a:solidFill>
                <a:round/>
                <a:headEnd/>
                <a:tailEnd/>
              </a:ln>
              <a:effectLst/>
            </p:spPr>
            <p:txBody>
              <a:bodyPr/>
              <a:lstStyle/>
              <a:p>
                <a:endParaRPr lang="en-US" dirty="0"/>
              </a:p>
            </p:txBody>
          </p:sp>
          <p:sp>
            <p:nvSpPr>
              <p:cNvPr id="203801" name="Line 25"/>
              <p:cNvSpPr>
                <a:spLocks noChangeShapeType="1"/>
              </p:cNvSpPr>
              <p:nvPr/>
            </p:nvSpPr>
            <p:spPr bwMode="auto">
              <a:xfrm flipH="1">
                <a:off x="1344" y="2784"/>
                <a:ext cx="288" cy="192"/>
              </a:xfrm>
              <a:prstGeom prst="line">
                <a:avLst/>
              </a:prstGeom>
              <a:noFill/>
              <a:ln w="9525">
                <a:solidFill>
                  <a:schemeClr val="tx1"/>
                </a:solidFill>
                <a:round/>
                <a:headEnd/>
                <a:tailEnd/>
              </a:ln>
              <a:effectLst/>
            </p:spPr>
            <p:txBody>
              <a:bodyPr/>
              <a:lstStyle/>
              <a:p>
                <a:endParaRPr lang="en-US" dirty="0"/>
              </a:p>
            </p:txBody>
          </p:sp>
          <p:sp>
            <p:nvSpPr>
              <p:cNvPr id="203802" name="Line 26"/>
              <p:cNvSpPr>
                <a:spLocks noChangeShapeType="1"/>
              </p:cNvSpPr>
              <p:nvPr/>
            </p:nvSpPr>
            <p:spPr bwMode="auto">
              <a:xfrm>
                <a:off x="1632" y="2784"/>
                <a:ext cx="288" cy="192"/>
              </a:xfrm>
              <a:prstGeom prst="line">
                <a:avLst/>
              </a:prstGeom>
              <a:noFill/>
              <a:ln w="9525">
                <a:solidFill>
                  <a:schemeClr val="tx1"/>
                </a:solidFill>
                <a:round/>
                <a:headEnd/>
                <a:tailEnd/>
              </a:ln>
              <a:effectLst/>
            </p:spPr>
            <p:txBody>
              <a:bodyPr/>
              <a:lstStyle/>
              <a:p>
                <a:endParaRPr lang="en-US" dirty="0"/>
              </a:p>
            </p:txBody>
          </p:sp>
          <p:sp>
            <p:nvSpPr>
              <p:cNvPr id="203803" name="Line 27"/>
              <p:cNvSpPr>
                <a:spLocks noChangeShapeType="1"/>
              </p:cNvSpPr>
              <p:nvPr/>
            </p:nvSpPr>
            <p:spPr bwMode="auto">
              <a:xfrm flipH="1">
                <a:off x="1296" y="2976"/>
                <a:ext cx="48" cy="384"/>
              </a:xfrm>
              <a:prstGeom prst="line">
                <a:avLst/>
              </a:prstGeom>
              <a:noFill/>
              <a:ln w="9525">
                <a:solidFill>
                  <a:schemeClr val="tx1"/>
                </a:solidFill>
                <a:round/>
                <a:headEnd/>
                <a:tailEnd/>
              </a:ln>
              <a:effectLst/>
            </p:spPr>
            <p:txBody>
              <a:bodyPr/>
              <a:lstStyle/>
              <a:p>
                <a:endParaRPr lang="en-US" dirty="0"/>
              </a:p>
            </p:txBody>
          </p:sp>
          <p:sp>
            <p:nvSpPr>
              <p:cNvPr id="203804" name="Line 28"/>
              <p:cNvSpPr>
                <a:spLocks noChangeShapeType="1"/>
              </p:cNvSpPr>
              <p:nvPr/>
            </p:nvSpPr>
            <p:spPr bwMode="auto">
              <a:xfrm>
                <a:off x="1920" y="2976"/>
                <a:ext cx="48" cy="336"/>
              </a:xfrm>
              <a:prstGeom prst="line">
                <a:avLst/>
              </a:prstGeom>
              <a:noFill/>
              <a:ln w="9525">
                <a:solidFill>
                  <a:schemeClr val="tx1"/>
                </a:solidFill>
                <a:round/>
                <a:headEnd/>
                <a:tailEnd/>
              </a:ln>
              <a:effectLst/>
            </p:spPr>
            <p:txBody>
              <a:bodyPr/>
              <a:lstStyle/>
              <a:p>
                <a:endParaRPr lang="en-US" dirty="0"/>
              </a:p>
            </p:txBody>
          </p:sp>
          <p:sp>
            <p:nvSpPr>
              <p:cNvPr id="203805" name="Line 29"/>
              <p:cNvSpPr>
                <a:spLocks noChangeShapeType="1"/>
              </p:cNvSpPr>
              <p:nvPr/>
            </p:nvSpPr>
            <p:spPr bwMode="auto">
              <a:xfrm>
                <a:off x="1968" y="3312"/>
                <a:ext cx="96" cy="0"/>
              </a:xfrm>
              <a:prstGeom prst="line">
                <a:avLst/>
              </a:prstGeom>
              <a:noFill/>
              <a:ln w="9525">
                <a:solidFill>
                  <a:schemeClr val="tx1"/>
                </a:solidFill>
                <a:round/>
                <a:headEnd/>
                <a:tailEnd/>
              </a:ln>
              <a:effectLst/>
            </p:spPr>
            <p:txBody>
              <a:bodyPr/>
              <a:lstStyle/>
              <a:p>
                <a:endParaRPr lang="en-US" dirty="0"/>
              </a:p>
            </p:txBody>
          </p:sp>
          <p:sp>
            <p:nvSpPr>
              <p:cNvPr id="203806" name="Line 30"/>
              <p:cNvSpPr>
                <a:spLocks noChangeShapeType="1"/>
              </p:cNvSpPr>
              <p:nvPr/>
            </p:nvSpPr>
            <p:spPr bwMode="auto">
              <a:xfrm>
                <a:off x="1200" y="3360"/>
                <a:ext cx="96" cy="0"/>
              </a:xfrm>
              <a:prstGeom prst="line">
                <a:avLst/>
              </a:prstGeom>
              <a:noFill/>
              <a:ln w="9525">
                <a:solidFill>
                  <a:schemeClr val="tx1"/>
                </a:solidFill>
                <a:round/>
                <a:headEnd/>
                <a:tailEnd/>
              </a:ln>
              <a:effectLst/>
            </p:spPr>
            <p:txBody>
              <a:bodyPr/>
              <a:lstStyle/>
              <a:p>
                <a:endParaRPr lang="en-US" dirty="0"/>
              </a:p>
            </p:txBody>
          </p:sp>
          <p:sp>
            <p:nvSpPr>
              <p:cNvPr id="203807" name="Line 31"/>
              <p:cNvSpPr>
                <a:spLocks noChangeShapeType="1"/>
              </p:cNvSpPr>
              <p:nvPr/>
            </p:nvSpPr>
            <p:spPr bwMode="auto">
              <a:xfrm>
                <a:off x="1632" y="2160"/>
                <a:ext cx="240" cy="0"/>
              </a:xfrm>
              <a:prstGeom prst="line">
                <a:avLst/>
              </a:prstGeom>
              <a:noFill/>
              <a:ln w="9525">
                <a:solidFill>
                  <a:schemeClr val="tx1"/>
                </a:solidFill>
                <a:round/>
                <a:headEnd/>
                <a:tailEnd/>
              </a:ln>
              <a:effectLst/>
            </p:spPr>
            <p:txBody>
              <a:bodyPr/>
              <a:lstStyle/>
              <a:p>
                <a:endParaRPr lang="en-US" dirty="0"/>
              </a:p>
            </p:txBody>
          </p:sp>
          <p:sp>
            <p:nvSpPr>
              <p:cNvPr id="203808" name="Line 32"/>
              <p:cNvSpPr>
                <a:spLocks noChangeShapeType="1"/>
              </p:cNvSpPr>
              <p:nvPr/>
            </p:nvSpPr>
            <p:spPr bwMode="auto">
              <a:xfrm>
                <a:off x="1392" y="2160"/>
                <a:ext cx="240" cy="0"/>
              </a:xfrm>
              <a:prstGeom prst="line">
                <a:avLst/>
              </a:prstGeom>
              <a:noFill/>
              <a:ln w="9525">
                <a:solidFill>
                  <a:schemeClr val="tx1"/>
                </a:solidFill>
                <a:round/>
                <a:headEnd/>
                <a:tailEnd/>
              </a:ln>
              <a:effectLst/>
            </p:spPr>
            <p:txBody>
              <a:bodyPr/>
              <a:lstStyle/>
              <a:p>
                <a:endParaRPr lang="en-US" dirty="0"/>
              </a:p>
            </p:txBody>
          </p:sp>
          <p:sp>
            <p:nvSpPr>
              <p:cNvPr id="203809" name="Line 33"/>
              <p:cNvSpPr>
                <a:spLocks noChangeShapeType="1"/>
              </p:cNvSpPr>
              <p:nvPr/>
            </p:nvSpPr>
            <p:spPr bwMode="auto">
              <a:xfrm>
                <a:off x="1392" y="2160"/>
                <a:ext cx="144" cy="240"/>
              </a:xfrm>
              <a:prstGeom prst="line">
                <a:avLst/>
              </a:prstGeom>
              <a:noFill/>
              <a:ln w="9525">
                <a:solidFill>
                  <a:schemeClr val="tx1"/>
                </a:solidFill>
                <a:round/>
                <a:headEnd/>
                <a:tailEnd/>
              </a:ln>
              <a:effectLst/>
            </p:spPr>
            <p:txBody>
              <a:bodyPr/>
              <a:lstStyle/>
              <a:p>
                <a:endParaRPr lang="en-US" dirty="0"/>
              </a:p>
            </p:txBody>
          </p:sp>
          <p:sp>
            <p:nvSpPr>
              <p:cNvPr id="203810" name="Line 34"/>
              <p:cNvSpPr>
                <a:spLocks noChangeShapeType="1"/>
              </p:cNvSpPr>
              <p:nvPr/>
            </p:nvSpPr>
            <p:spPr bwMode="auto">
              <a:xfrm>
                <a:off x="1536" y="2400"/>
                <a:ext cx="240" cy="96"/>
              </a:xfrm>
              <a:prstGeom prst="line">
                <a:avLst/>
              </a:prstGeom>
              <a:noFill/>
              <a:ln w="9525">
                <a:solidFill>
                  <a:schemeClr val="tx1"/>
                </a:solidFill>
                <a:round/>
                <a:headEnd/>
                <a:tailEnd/>
              </a:ln>
              <a:effectLst/>
            </p:spPr>
            <p:txBody>
              <a:bodyPr/>
              <a:lstStyle/>
              <a:p>
                <a:endParaRPr lang="en-US" dirty="0"/>
              </a:p>
            </p:txBody>
          </p:sp>
          <p:sp>
            <p:nvSpPr>
              <p:cNvPr id="203811" name="Line 35"/>
              <p:cNvSpPr>
                <a:spLocks noChangeShapeType="1"/>
              </p:cNvSpPr>
              <p:nvPr/>
            </p:nvSpPr>
            <p:spPr bwMode="auto">
              <a:xfrm flipV="1">
                <a:off x="1776" y="2400"/>
                <a:ext cx="0" cy="96"/>
              </a:xfrm>
              <a:prstGeom prst="line">
                <a:avLst/>
              </a:prstGeom>
              <a:noFill/>
              <a:ln w="9525">
                <a:solidFill>
                  <a:schemeClr val="tx1"/>
                </a:solidFill>
                <a:round/>
                <a:headEnd/>
                <a:tailEnd/>
              </a:ln>
              <a:effectLst/>
            </p:spPr>
            <p:txBody>
              <a:bodyPr/>
              <a:lstStyle/>
              <a:p>
                <a:endParaRPr lang="en-US" dirty="0"/>
              </a:p>
            </p:txBody>
          </p:sp>
          <p:sp>
            <p:nvSpPr>
              <p:cNvPr id="203812" name="Oval 36"/>
              <p:cNvSpPr>
                <a:spLocks noChangeArrowheads="1"/>
              </p:cNvSpPr>
              <p:nvPr/>
            </p:nvSpPr>
            <p:spPr bwMode="auto">
              <a:xfrm>
                <a:off x="1488" y="1728"/>
                <a:ext cx="240" cy="336"/>
              </a:xfrm>
              <a:prstGeom prst="ellipse">
                <a:avLst/>
              </a:prstGeom>
              <a:noFill/>
              <a:ln w="9525">
                <a:solidFill>
                  <a:schemeClr val="tx1"/>
                </a:solidFill>
                <a:round/>
                <a:headEnd/>
                <a:tailEnd/>
              </a:ln>
              <a:effectLst/>
            </p:spPr>
            <p:txBody>
              <a:bodyPr wrap="none" anchor="ctr"/>
              <a:lstStyle/>
              <a:p>
                <a:endParaRPr lang="en-US" dirty="0"/>
              </a:p>
            </p:txBody>
          </p:sp>
          <p:sp>
            <p:nvSpPr>
              <p:cNvPr id="203813" name="Line 37"/>
              <p:cNvSpPr>
                <a:spLocks noChangeShapeType="1"/>
              </p:cNvSpPr>
              <p:nvPr/>
            </p:nvSpPr>
            <p:spPr bwMode="auto">
              <a:xfrm>
                <a:off x="1872" y="2160"/>
                <a:ext cx="240" cy="96"/>
              </a:xfrm>
              <a:prstGeom prst="line">
                <a:avLst/>
              </a:prstGeom>
              <a:noFill/>
              <a:ln w="9525">
                <a:solidFill>
                  <a:schemeClr val="tx1"/>
                </a:solidFill>
                <a:round/>
                <a:headEnd/>
                <a:tailEnd/>
              </a:ln>
              <a:effectLst/>
            </p:spPr>
            <p:txBody>
              <a:bodyPr/>
              <a:lstStyle/>
              <a:p>
                <a:endParaRPr lang="en-US" dirty="0"/>
              </a:p>
            </p:txBody>
          </p:sp>
          <p:sp>
            <p:nvSpPr>
              <p:cNvPr id="203814" name="Line 38"/>
              <p:cNvSpPr>
                <a:spLocks noChangeShapeType="1"/>
              </p:cNvSpPr>
              <p:nvPr/>
            </p:nvSpPr>
            <p:spPr bwMode="auto">
              <a:xfrm>
                <a:off x="2112" y="2256"/>
                <a:ext cx="288" cy="0"/>
              </a:xfrm>
              <a:prstGeom prst="line">
                <a:avLst/>
              </a:prstGeom>
              <a:noFill/>
              <a:ln w="9525">
                <a:solidFill>
                  <a:schemeClr val="tx1"/>
                </a:solidFill>
                <a:round/>
                <a:headEnd/>
                <a:tailEnd/>
              </a:ln>
              <a:effectLst/>
            </p:spPr>
            <p:txBody>
              <a:bodyPr/>
              <a:lstStyle/>
              <a:p>
                <a:endParaRPr lang="en-US" dirty="0"/>
              </a:p>
            </p:txBody>
          </p:sp>
          <p:sp>
            <p:nvSpPr>
              <p:cNvPr id="203815" name="Line 39"/>
              <p:cNvSpPr>
                <a:spLocks noChangeShapeType="1"/>
              </p:cNvSpPr>
              <p:nvPr/>
            </p:nvSpPr>
            <p:spPr bwMode="auto">
              <a:xfrm flipV="1">
                <a:off x="2400" y="2160"/>
                <a:ext cx="0" cy="96"/>
              </a:xfrm>
              <a:prstGeom prst="line">
                <a:avLst/>
              </a:prstGeom>
              <a:noFill/>
              <a:ln w="9525">
                <a:solidFill>
                  <a:schemeClr val="tx1"/>
                </a:solidFill>
                <a:round/>
                <a:headEnd/>
                <a:tailEnd/>
              </a:ln>
              <a:effectLst/>
            </p:spPr>
            <p:txBody>
              <a:bodyPr/>
              <a:lstStyle/>
              <a:p>
                <a:endParaRPr lang="en-US" dirty="0"/>
              </a:p>
            </p:txBody>
          </p:sp>
          <p:sp>
            <p:nvSpPr>
              <p:cNvPr id="203816" name="Line 40"/>
              <p:cNvSpPr>
                <a:spLocks noChangeShapeType="1"/>
              </p:cNvSpPr>
              <p:nvPr/>
            </p:nvSpPr>
            <p:spPr bwMode="auto">
              <a:xfrm>
                <a:off x="1584" y="1968"/>
                <a:ext cx="48" cy="0"/>
              </a:xfrm>
              <a:prstGeom prst="line">
                <a:avLst/>
              </a:prstGeom>
              <a:noFill/>
              <a:ln w="9525">
                <a:solidFill>
                  <a:schemeClr val="tx1"/>
                </a:solidFill>
                <a:round/>
                <a:headEnd/>
                <a:tailEnd/>
              </a:ln>
              <a:effectLst/>
            </p:spPr>
            <p:txBody>
              <a:bodyPr/>
              <a:lstStyle/>
              <a:p>
                <a:endParaRPr lang="en-US" dirty="0"/>
              </a:p>
            </p:txBody>
          </p:sp>
        </p:grpSp>
        <p:sp>
          <p:nvSpPr>
            <p:cNvPr id="203817" name="Line 41"/>
            <p:cNvSpPr>
              <a:spLocks noChangeShapeType="1"/>
            </p:cNvSpPr>
            <p:nvPr/>
          </p:nvSpPr>
          <p:spPr bwMode="auto">
            <a:xfrm>
              <a:off x="6400800" y="3276600"/>
              <a:ext cx="76200" cy="76200"/>
            </a:xfrm>
            <a:prstGeom prst="line">
              <a:avLst/>
            </a:prstGeom>
            <a:noFill/>
            <a:ln w="9525">
              <a:solidFill>
                <a:schemeClr val="tx1"/>
              </a:solidFill>
              <a:round/>
              <a:headEnd/>
              <a:tailEnd/>
            </a:ln>
            <a:effectLst/>
          </p:spPr>
          <p:txBody>
            <a:bodyPr/>
            <a:lstStyle/>
            <a:p>
              <a:endParaRPr lang="en-US" dirty="0"/>
            </a:p>
          </p:txBody>
        </p:sp>
        <p:sp>
          <p:nvSpPr>
            <p:cNvPr id="203818" name="Freeform 42"/>
            <p:cNvSpPr>
              <a:spLocks/>
            </p:cNvSpPr>
            <p:nvPr/>
          </p:nvSpPr>
          <p:spPr bwMode="auto">
            <a:xfrm>
              <a:off x="6553200" y="3246438"/>
              <a:ext cx="71438" cy="106362"/>
            </a:xfrm>
            <a:custGeom>
              <a:avLst/>
              <a:gdLst/>
              <a:ahLst/>
              <a:cxnLst>
                <a:cxn ang="0">
                  <a:pos x="45" y="0"/>
                </a:cxn>
                <a:cxn ang="0">
                  <a:pos x="0" y="67"/>
                </a:cxn>
              </a:cxnLst>
              <a:rect l="0" t="0" r="r" b="b"/>
              <a:pathLst>
                <a:path w="45" h="67">
                  <a:moveTo>
                    <a:pt x="45" y="0"/>
                  </a:moveTo>
                  <a:lnTo>
                    <a:pt x="0" y="67"/>
                  </a:lnTo>
                </a:path>
              </a:pathLst>
            </a:custGeom>
            <a:noFill/>
            <a:ln w="9525">
              <a:solidFill>
                <a:schemeClr val="tx1"/>
              </a:solidFill>
              <a:round/>
              <a:headEnd type="none" w="med" len="med"/>
              <a:tailEnd type="none" w="med" len="med"/>
            </a:ln>
            <a:effectLst/>
          </p:spPr>
          <p:txBody>
            <a:bodyPr/>
            <a:lstStyle/>
            <a:p>
              <a:endParaRPr lang="en-US" dirty="0"/>
            </a:p>
          </p:txBody>
        </p:sp>
      </p:grpSp>
      <p:grpSp>
        <p:nvGrpSpPr>
          <p:cNvPr id="7" name="Group 66"/>
          <p:cNvGrpSpPr>
            <a:grpSpLocks/>
          </p:cNvGrpSpPr>
          <p:nvPr>
            <p:custDataLst>
              <p:tags r:id="rId5"/>
            </p:custDataLst>
          </p:nvPr>
        </p:nvGrpSpPr>
        <p:grpSpPr bwMode="auto">
          <a:xfrm>
            <a:off x="4648200" y="4572000"/>
            <a:ext cx="1295400" cy="1905000"/>
            <a:chOff x="1536" y="2832"/>
            <a:chExt cx="816" cy="1200"/>
          </a:xfrm>
        </p:grpSpPr>
        <p:sp>
          <p:nvSpPr>
            <p:cNvPr id="203821" name="Line 45"/>
            <p:cNvSpPr>
              <a:spLocks noChangeShapeType="1"/>
            </p:cNvSpPr>
            <p:nvPr/>
          </p:nvSpPr>
          <p:spPr bwMode="auto">
            <a:xfrm flipH="1">
              <a:off x="1680" y="3456"/>
              <a:ext cx="336" cy="192"/>
            </a:xfrm>
            <a:prstGeom prst="line">
              <a:avLst/>
            </a:prstGeom>
            <a:noFill/>
            <a:ln w="9525">
              <a:solidFill>
                <a:schemeClr val="tx1"/>
              </a:solidFill>
              <a:round/>
              <a:headEnd/>
              <a:tailEnd/>
            </a:ln>
            <a:effectLst/>
          </p:spPr>
          <p:txBody>
            <a:bodyPr/>
            <a:lstStyle/>
            <a:p>
              <a:endParaRPr lang="en-US" dirty="0"/>
            </a:p>
          </p:txBody>
        </p:sp>
        <p:sp>
          <p:nvSpPr>
            <p:cNvPr id="203823" name="Line 47"/>
            <p:cNvSpPr>
              <a:spLocks noChangeShapeType="1"/>
            </p:cNvSpPr>
            <p:nvPr/>
          </p:nvSpPr>
          <p:spPr bwMode="auto">
            <a:xfrm flipH="1">
              <a:off x="1632" y="3648"/>
              <a:ext cx="48" cy="384"/>
            </a:xfrm>
            <a:prstGeom prst="line">
              <a:avLst/>
            </a:prstGeom>
            <a:noFill/>
            <a:ln w="9525">
              <a:solidFill>
                <a:schemeClr val="tx1"/>
              </a:solidFill>
              <a:round/>
              <a:headEnd/>
              <a:tailEnd/>
            </a:ln>
            <a:effectLst/>
          </p:spPr>
          <p:txBody>
            <a:bodyPr/>
            <a:lstStyle/>
            <a:p>
              <a:endParaRPr lang="en-US" dirty="0"/>
            </a:p>
          </p:txBody>
        </p:sp>
        <p:sp>
          <p:nvSpPr>
            <p:cNvPr id="203826" name="Line 50"/>
            <p:cNvSpPr>
              <a:spLocks noChangeShapeType="1"/>
            </p:cNvSpPr>
            <p:nvPr/>
          </p:nvSpPr>
          <p:spPr bwMode="auto">
            <a:xfrm>
              <a:off x="1536" y="4032"/>
              <a:ext cx="96" cy="0"/>
            </a:xfrm>
            <a:prstGeom prst="line">
              <a:avLst/>
            </a:prstGeom>
            <a:noFill/>
            <a:ln w="9525">
              <a:solidFill>
                <a:schemeClr val="tx1"/>
              </a:solidFill>
              <a:round/>
              <a:headEnd/>
              <a:tailEnd/>
            </a:ln>
            <a:effectLst/>
          </p:spPr>
          <p:txBody>
            <a:bodyPr/>
            <a:lstStyle/>
            <a:p>
              <a:endParaRPr lang="en-US" dirty="0"/>
            </a:p>
          </p:txBody>
        </p:sp>
        <p:sp>
          <p:nvSpPr>
            <p:cNvPr id="203832" name="Oval 56"/>
            <p:cNvSpPr>
              <a:spLocks noChangeArrowheads="1"/>
            </p:cNvSpPr>
            <p:nvPr/>
          </p:nvSpPr>
          <p:spPr bwMode="auto">
            <a:xfrm rot="-4785354">
              <a:off x="1680" y="2784"/>
              <a:ext cx="192" cy="288"/>
            </a:xfrm>
            <a:prstGeom prst="ellipse">
              <a:avLst/>
            </a:prstGeom>
            <a:noFill/>
            <a:ln w="9525">
              <a:solidFill>
                <a:schemeClr val="tx1"/>
              </a:solidFill>
              <a:round/>
              <a:headEnd/>
              <a:tailEnd/>
            </a:ln>
            <a:effectLst/>
          </p:spPr>
          <p:txBody>
            <a:bodyPr wrap="none" anchor="ctr"/>
            <a:lstStyle/>
            <a:p>
              <a:endParaRPr lang="en-US" dirty="0"/>
            </a:p>
          </p:txBody>
        </p:sp>
        <p:sp>
          <p:nvSpPr>
            <p:cNvPr id="203837" name="Freeform 61"/>
            <p:cNvSpPr>
              <a:spLocks/>
            </p:cNvSpPr>
            <p:nvPr/>
          </p:nvSpPr>
          <p:spPr bwMode="auto">
            <a:xfrm>
              <a:off x="1872" y="2880"/>
              <a:ext cx="296" cy="576"/>
            </a:xfrm>
            <a:custGeom>
              <a:avLst/>
              <a:gdLst/>
              <a:ahLst/>
              <a:cxnLst>
                <a:cxn ang="0">
                  <a:pos x="192" y="584"/>
                </a:cxn>
                <a:cxn ang="0">
                  <a:pos x="384" y="440"/>
                </a:cxn>
                <a:cxn ang="0">
                  <a:pos x="240" y="56"/>
                </a:cxn>
                <a:cxn ang="0">
                  <a:pos x="0" y="104"/>
                </a:cxn>
              </a:cxnLst>
              <a:rect l="0" t="0" r="r" b="b"/>
              <a:pathLst>
                <a:path w="392" h="584">
                  <a:moveTo>
                    <a:pt x="192" y="584"/>
                  </a:moveTo>
                  <a:cubicBezTo>
                    <a:pt x="284" y="556"/>
                    <a:pt x="376" y="528"/>
                    <a:pt x="384" y="440"/>
                  </a:cubicBezTo>
                  <a:cubicBezTo>
                    <a:pt x="392" y="352"/>
                    <a:pt x="304" y="112"/>
                    <a:pt x="240" y="56"/>
                  </a:cubicBezTo>
                  <a:cubicBezTo>
                    <a:pt x="176" y="0"/>
                    <a:pt x="40" y="96"/>
                    <a:pt x="0" y="104"/>
                  </a:cubicBezTo>
                </a:path>
              </a:pathLst>
            </a:custGeom>
            <a:noFill/>
            <a:ln w="9525">
              <a:solidFill>
                <a:schemeClr val="tx1"/>
              </a:solidFill>
              <a:round/>
              <a:headEnd/>
              <a:tailEnd/>
            </a:ln>
            <a:effectLst/>
          </p:spPr>
          <p:txBody>
            <a:bodyPr/>
            <a:lstStyle/>
            <a:p>
              <a:endParaRPr lang="en-US" dirty="0"/>
            </a:p>
          </p:txBody>
        </p:sp>
        <p:sp>
          <p:nvSpPr>
            <p:cNvPr id="203838" name="Oval 62"/>
            <p:cNvSpPr>
              <a:spLocks noChangeArrowheads="1"/>
            </p:cNvSpPr>
            <p:nvPr/>
          </p:nvSpPr>
          <p:spPr bwMode="auto">
            <a:xfrm>
              <a:off x="1968" y="3456"/>
              <a:ext cx="288" cy="96"/>
            </a:xfrm>
            <a:prstGeom prst="ellipse">
              <a:avLst/>
            </a:prstGeom>
            <a:noFill/>
            <a:ln w="9525">
              <a:solidFill>
                <a:schemeClr val="tx1"/>
              </a:solidFill>
              <a:round/>
              <a:headEnd/>
              <a:tailEnd/>
            </a:ln>
            <a:effectLst/>
          </p:spPr>
          <p:txBody>
            <a:bodyPr wrap="none" anchor="ctr"/>
            <a:lstStyle/>
            <a:p>
              <a:endParaRPr lang="en-US" dirty="0"/>
            </a:p>
          </p:txBody>
        </p:sp>
        <p:sp>
          <p:nvSpPr>
            <p:cNvPr id="203839" name="Line 63"/>
            <p:cNvSpPr>
              <a:spLocks noChangeShapeType="1"/>
            </p:cNvSpPr>
            <p:nvPr/>
          </p:nvSpPr>
          <p:spPr bwMode="auto">
            <a:xfrm flipH="1">
              <a:off x="1920" y="3552"/>
              <a:ext cx="96" cy="432"/>
            </a:xfrm>
            <a:prstGeom prst="line">
              <a:avLst/>
            </a:prstGeom>
            <a:noFill/>
            <a:ln w="9525">
              <a:solidFill>
                <a:schemeClr val="tx1"/>
              </a:solidFill>
              <a:round/>
              <a:headEnd/>
              <a:tailEnd/>
            </a:ln>
            <a:effectLst/>
          </p:spPr>
          <p:txBody>
            <a:bodyPr/>
            <a:lstStyle/>
            <a:p>
              <a:endParaRPr lang="en-US" dirty="0"/>
            </a:p>
          </p:txBody>
        </p:sp>
        <p:sp>
          <p:nvSpPr>
            <p:cNvPr id="203840" name="Line 64"/>
            <p:cNvSpPr>
              <a:spLocks noChangeShapeType="1"/>
            </p:cNvSpPr>
            <p:nvPr/>
          </p:nvSpPr>
          <p:spPr bwMode="auto">
            <a:xfrm flipH="1">
              <a:off x="2112" y="3552"/>
              <a:ext cx="0" cy="432"/>
            </a:xfrm>
            <a:prstGeom prst="line">
              <a:avLst/>
            </a:prstGeom>
            <a:noFill/>
            <a:ln w="9525">
              <a:solidFill>
                <a:schemeClr val="tx1"/>
              </a:solidFill>
              <a:round/>
              <a:headEnd/>
              <a:tailEnd/>
            </a:ln>
            <a:effectLst/>
          </p:spPr>
          <p:txBody>
            <a:bodyPr/>
            <a:lstStyle/>
            <a:p>
              <a:endParaRPr lang="en-US" dirty="0"/>
            </a:p>
          </p:txBody>
        </p:sp>
        <p:sp>
          <p:nvSpPr>
            <p:cNvPr id="203841" name="Line 65"/>
            <p:cNvSpPr>
              <a:spLocks noChangeShapeType="1"/>
            </p:cNvSpPr>
            <p:nvPr/>
          </p:nvSpPr>
          <p:spPr bwMode="auto">
            <a:xfrm>
              <a:off x="2256" y="3552"/>
              <a:ext cx="96" cy="384"/>
            </a:xfrm>
            <a:prstGeom prst="line">
              <a:avLst/>
            </a:prstGeom>
            <a:noFill/>
            <a:ln w="9525">
              <a:solidFill>
                <a:schemeClr val="tx1"/>
              </a:solidFill>
              <a:round/>
              <a:headEnd/>
              <a:tailEnd/>
            </a:ln>
            <a:effectLst/>
          </p:spPr>
          <p:txBody>
            <a:bodyPr/>
            <a:lstStyle/>
            <a:p>
              <a:endParaRPr lang="en-US" dirty="0"/>
            </a:p>
          </p:txBody>
        </p:sp>
      </p:grpSp>
      <p:sp>
        <p:nvSpPr>
          <p:cNvPr id="45" name="Title 44"/>
          <p:cNvSpPr>
            <a:spLocks noGrp="1"/>
          </p:cNvSpPr>
          <p:nvPr>
            <p:ph type="title"/>
          </p:nvPr>
        </p:nvSpPr>
        <p:spPr/>
        <p:txBody>
          <a:bodyPr/>
          <a:lstStyle/>
          <a:p>
            <a:endParaRPr lang="en-US"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dirty="0"/>
              <a:t>B</a:t>
            </a:r>
            <a:r>
              <a:rPr lang="en-US" dirty="0" smtClean="0"/>
              <a:t>lends of emotions may fire and muddle the naturally adaptive action urges. Validate to establish new stimulus control.</a:t>
            </a:r>
          </a:p>
          <a:p>
            <a:pPr marL="0" indent="0">
              <a:buNone/>
            </a:pPr>
            <a:endParaRPr lang="en-US" sz="1800" dirty="0"/>
          </a:p>
          <a:p>
            <a:r>
              <a:rPr lang="en-US" dirty="0" smtClean="0"/>
              <a:t>In context of overwhelmed vulnerability</a:t>
            </a:r>
          </a:p>
          <a:p>
            <a:r>
              <a:rPr lang="en-US" dirty="0" smtClean="0"/>
              <a:t>Sadness, fear, shame, habitual response to threat</a:t>
            </a:r>
          </a:p>
        </p:txBody>
      </p:sp>
      <p:sp>
        <p:nvSpPr>
          <p:cNvPr id="5" name="Title 1"/>
          <p:cNvSpPr txBox="1">
            <a:spLocks/>
          </p:cNvSpPr>
          <p:nvPr/>
        </p:nvSpPr>
        <p:spPr>
          <a:xfrm>
            <a:off x="762000" y="427038"/>
            <a:ext cx="109728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solidFill>
                  <a:schemeClr val="accent2">
                    <a:lumMod val="75000"/>
                  </a:schemeClr>
                </a:solidFill>
              </a:rPr>
              <a:t>Practice</a:t>
            </a:r>
            <a:r>
              <a:rPr lang="en-US" dirty="0" smtClean="0"/>
              <a:t>: Validate to Differentiate Emotion</a:t>
            </a:r>
            <a:endParaRPr lang="en-US" dirty="0"/>
          </a:p>
        </p:txBody>
      </p:sp>
      <p:sp>
        <p:nvSpPr>
          <p:cNvPr id="6" name="TextBox 5"/>
          <p:cNvSpPr txBox="1"/>
          <p:nvPr/>
        </p:nvSpPr>
        <p:spPr>
          <a:xfrm>
            <a:off x="701269" y="4672991"/>
            <a:ext cx="4475749" cy="1077218"/>
          </a:xfrm>
          <a:prstGeom prst="rect">
            <a:avLst/>
          </a:prstGeom>
          <a:noFill/>
        </p:spPr>
        <p:txBody>
          <a:bodyPr wrap="square" rtlCol="0">
            <a:spAutoFit/>
          </a:bodyPr>
          <a:lstStyle/>
          <a:p>
            <a:pPr algn="ctr"/>
            <a:r>
              <a:rPr lang="en-US" sz="3200" b="1" dirty="0" smtClean="0"/>
              <a:t>“This isn’t helping”</a:t>
            </a:r>
          </a:p>
          <a:p>
            <a:pPr algn="ctr"/>
            <a:r>
              <a:rPr lang="en-US" sz="3200" b="1" dirty="0" smtClean="0"/>
              <a:t>Self-contempt/collapse</a:t>
            </a:r>
            <a:endParaRPr lang="en-US" sz="3200" b="1" dirty="0"/>
          </a:p>
        </p:txBody>
      </p:sp>
      <p:sp>
        <p:nvSpPr>
          <p:cNvPr id="7" name="TextBox 6"/>
          <p:cNvSpPr txBox="1"/>
          <p:nvPr/>
        </p:nvSpPr>
        <p:spPr>
          <a:xfrm>
            <a:off x="5611300" y="4672991"/>
            <a:ext cx="3960107" cy="1077218"/>
          </a:xfrm>
          <a:prstGeom prst="rect">
            <a:avLst/>
          </a:prstGeom>
          <a:noFill/>
        </p:spPr>
        <p:txBody>
          <a:bodyPr wrap="square" rtlCol="0">
            <a:spAutoFit/>
          </a:bodyPr>
          <a:lstStyle/>
          <a:p>
            <a:pPr algn="ctr"/>
            <a:r>
              <a:rPr lang="en-US" sz="3200" b="1" dirty="0" smtClean="0"/>
              <a:t>“This isn’t helping”</a:t>
            </a:r>
          </a:p>
          <a:p>
            <a:pPr algn="ctr"/>
            <a:r>
              <a:rPr lang="en-US" sz="3200" b="1" dirty="0" smtClean="0"/>
              <a:t>Attack</a:t>
            </a:r>
            <a:endParaRPr lang="en-US" sz="3200" b="1" dirty="0"/>
          </a:p>
        </p:txBody>
      </p:sp>
    </p:spTree>
    <p:extLst>
      <p:ext uri="{BB962C8B-B14F-4D97-AF65-F5344CB8AC3E}">
        <p14:creationId xmlns:p14="http://schemas.microsoft.com/office/powerpoint/2010/main" xmlns="" val="639010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Set up</a:t>
            </a:r>
            <a:endParaRPr lang="en-US" dirty="0"/>
          </a:p>
        </p:txBody>
      </p:sp>
      <p:sp>
        <p:nvSpPr>
          <p:cNvPr id="3" name="Content Placeholder 2"/>
          <p:cNvSpPr>
            <a:spLocks noGrp="1"/>
          </p:cNvSpPr>
          <p:nvPr>
            <p:ph idx="1"/>
          </p:nvPr>
        </p:nvSpPr>
        <p:spPr/>
        <p:txBody>
          <a:bodyPr>
            <a:normAutofit/>
          </a:bodyPr>
          <a:lstStyle/>
          <a:p>
            <a:r>
              <a:rPr lang="en-US" dirty="0" smtClean="0"/>
              <a:t>C: This isn’t helping (with either self-contempt or attack T)</a:t>
            </a:r>
          </a:p>
          <a:p>
            <a:endParaRPr lang="en-US" dirty="0"/>
          </a:p>
          <a:p>
            <a:r>
              <a:rPr lang="en-US" dirty="0" smtClean="0"/>
              <a:t>T: VIVIDLY validate fear, validate anger, validate sadness, whatever emotion is primary and adaptive. Watch to see what natural adaptive action urges arise </a:t>
            </a:r>
          </a:p>
        </p:txBody>
      </p:sp>
    </p:spTree>
    <p:extLst>
      <p:ext uri="{BB962C8B-B14F-4D97-AF65-F5344CB8AC3E}">
        <p14:creationId xmlns:p14="http://schemas.microsoft.com/office/powerpoint/2010/main" xmlns="" val="5135341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phrasing</a:t>
            </a:r>
            <a:endParaRPr lang="en-US" dirty="0"/>
          </a:p>
        </p:txBody>
      </p:sp>
      <p:sp>
        <p:nvSpPr>
          <p:cNvPr id="3" name="Content Placeholder 2"/>
          <p:cNvSpPr>
            <a:spLocks noGrp="1"/>
          </p:cNvSpPr>
          <p:nvPr>
            <p:ph idx="1"/>
          </p:nvPr>
        </p:nvSpPr>
        <p:spPr/>
        <p:txBody>
          <a:bodyPr/>
          <a:lstStyle/>
          <a:p>
            <a:pPr marL="0" indent="0">
              <a:buNone/>
            </a:pPr>
            <a:r>
              <a:rPr lang="en-US" dirty="0" smtClean="0"/>
              <a:t>Clients—any effective lines your therapists have said?</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p:txBody>
      </p:sp>
    </p:spTree>
    <p:extLst>
      <p:ext uri="{BB962C8B-B14F-4D97-AF65-F5344CB8AC3E}">
        <p14:creationId xmlns:p14="http://schemas.microsoft.com/office/powerpoint/2010/main" xmlns="" val="41945761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Gently </a:t>
            </a:r>
            <a:r>
              <a:rPr lang="en-US" dirty="0"/>
              <a:t>block </a:t>
            </a:r>
            <a:r>
              <a:rPr lang="en-US" dirty="0" smtClean="0"/>
              <a:t>avoidance(CRB1) </a:t>
            </a:r>
            <a:br>
              <a:rPr lang="en-US" dirty="0" smtClean="0"/>
            </a:br>
            <a:r>
              <a:rPr lang="en-US" dirty="0" smtClean="0"/>
              <a:t>to </a:t>
            </a:r>
            <a:r>
              <a:rPr lang="en-US" dirty="0"/>
              <a:t>shape </a:t>
            </a:r>
            <a:r>
              <a:rPr lang="en-US" dirty="0" smtClean="0"/>
              <a:t>flexibility (CRB2)</a:t>
            </a:r>
            <a:endParaRPr lang="en-US" dirty="0"/>
          </a:p>
        </p:txBody>
      </p:sp>
      <p:sp>
        <p:nvSpPr>
          <p:cNvPr id="3" name="Content Placeholder 2"/>
          <p:cNvSpPr>
            <a:spLocks noGrp="1"/>
          </p:cNvSpPr>
          <p:nvPr>
            <p:ph idx="1"/>
          </p:nvPr>
        </p:nvSpPr>
        <p:spPr/>
        <p:txBody>
          <a:bodyPr>
            <a:normAutofit/>
          </a:bodyPr>
          <a:lstStyle/>
          <a:p>
            <a:r>
              <a:rPr lang="en-US" dirty="0" smtClean="0"/>
              <a:t>Cue is sensation of overwhelm/vulnerability</a:t>
            </a:r>
          </a:p>
          <a:p>
            <a:r>
              <a:rPr lang="en-US" dirty="0" smtClean="0"/>
              <a:t>Present cue</a:t>
            </a:r>
          </a:p>
          <a:p>
            <a:r>
              <a:rPr lang="en-US" dirty="0" smtClean="0"/>
              <a:t>Gently block avoidance</a:t>
            </a:r>
          </a:p>
          <a:p>
            <a:r>
              <a:rPr lang="en-US" dirty="0" smtClean="0"/>
              <a:t>Increase inhibitory learning (i.e., help client build new meaning about the cue, learn cue can be tolerated, worked with, habitual avoidance isn’t needed)</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Informal exposure</a:t>
            </a:r>
            <a:endParaRPr lang="en-US" dirty="0"/>
          </a:p>
        </p:txBody>
      </p:sp>
      <p:sp>
        <p:nvSpPr>
          <p:cNvPr id="3" name="Content Placeholder 2"/>
          <p:cNvSpPr>
            <a:spLocks noGrp="1"/>
          </p:cNvSpPr>
          <p:nvPr>
            <p:ph idx="1"/>
          </p:nvPr>
        </p:nvSpPr>
        <p:spPr/>
        <p:txBody>
          <a:bodyPr>
            <a:normAutofit fontScale="40000" lnSpcReduction="20000"/>
          </a:bodyPr>
          <a:lstStyle/>
          <a:p>
            <a:pPr marL="0" indent="0">
              <a:buNone/>
            </a:pPr>
            <a:r>
              <a:rPr lang="en-US" sz="4000" b="1" u="sng" dirty="0">
                <a:latin typeface="Arial" charset="0"/>
              </a:rPr>
              <a:t>Upgrades</a:t>
            </a:r>
          </a:p>
          <a:p>
            <a:pPr marL="0" indent="0" hangingPunct="0">
              <a:buNone/>
            </a:pPr>
            <a:r>
              <a:rPr lang="en-US" sz="4000" b="1" dirty="0">
                <a:latin typeface="Arial" charset="0"/>
              </a:rPr>
              <a:t>(1)____ T EXPLICITLY EXPOSES C TO EMOTION CUES  in session (e.g., imaginal exposure, engaging in behaviors known to elicit unjustified emotions, role-play, eliciting new behavior, opposite action) </a:t>
            </a:r>
          </a:p>
          <a:p>
            <a:pPr marL="0" indent="0" hangingPunct="0">
              <a:buNone/>
            </a:pPr>
            <a:r>
              <a:rPr lang="en-US" sz="4000" b="1" dirty="0">
                <a:latin typeface="Arial" charset="0"/>
              </a:rPr>
              <a:t>(2)____ T BLOCKS ACTION TENDENCIES  associated with C's problem emotions.</a:t>
            </a:r>
          </a:p>
          <a:p>
            <a:pPr marL="0" indent="0">
              <a:buNone/>
            </a:pPr>
            <a:r>
              <a:rPr lang="en-US" sz="4000" b="1" dirty="0">
                <a:latin typeface="Arial" charset="0"/>
              </a:rPr>
              <a:t>a&gt;___ T prevents C from engaging in emotional avoidance.</a:t>
            </a:r>
          </a:p>
          <a:p>
            <a:pPr marL="0" indent="0">
              <a:buNone/>
            </a:pPr>
            <a:r>
              <a:rPr lang="en-US" sz="4000" b="1" dirty="0">
                <a:latin typeface="Arial" charset="0"/>
              </a:rPr>
              <a:t>b&gt;___ T blocks C's tendency to escape/avoid when feeling afraid.</a:t>
            </a:r>
          </a:p>
          <a:p>
            <a:pPr marL="0" indent="0">
              <a:buNone/>
            </a:pPr>
            <a:r>
              <a:rPr lang="en-US" sz="4000" b="1" dirty="0">
                <a:latin typeface="Arial" charset="0"/>
              </a:rPr>
              <a:t>c&gt;___ T blocks C's tendency to hide or withdraw when feeling shame.</a:t>
            </a:r>
          </a:p>
          <a:p>
            <a:pPr marL="0" indent="0">
              <a:buNone/>
            </a:pPr>
            <a:r>
              <a:rPr lang="en-US" sz="4000" b="1" dirty="0">
                <a:latin typeface="Arial" charset="0"/>
              </a:rPr>
              <a:t>d&gt;___ T blocks C's tendency to repair or self-punish when feeling unjustified guilt.</a:t>
            </a:r>
          </a:p>
          <a:p>
            <a:pPr marL="0" indent="0">
              <a:buNone/>
            </a:pPr>
            <a:r>
              <a:rPr lang="en-US" sz="4000" b="1" dirty="0">
                <a:latin typeface="Arial" charset="0"/>
              </a:rPr>
              <a:t>e&gt;___ T blocks C's tendency to hostile and aggressive responses; </a:t>
            </a:r>
          </a:p>
          <a:p>
            <a:pPr marL="0" indent="0">
              <a:buNone/>
            </a:pPr>
            <a:r>
              <a:rPr lang="en-US" sz="4000" b="1" dirty="0">
                <a:latin typeface="Arial" charset="0"/>
              </a:rPr>
              <a:t>f&gt;___ T blocks active-passivity.</a:t>
            </a:r>
          </a:p>
          <a:p>
            <a:pPr marL="0" indent="0" hangingPunct="0">
              <a:buNone/>
            </a:pPr>
            <a:r>
              <a:rPr lang="en-US" sz="4000" b="1" dirty="0">
                <a:latin typeface="Arial" charset="0"/>
              </a:rPr>
              <a:t>(4)____ T ENHANCES C's SENSE OF CONTROL  over adverse emotional situations.</a:t>
            </a:r>
          </a:p>
          <a:p>
            <a:pPr marL="0" indent="0">
              <a:buNone/>
            </a:pPr>
            <a:r>
              <a:rPr lang="en-US" sz="4000" b="1" dirty="0">
                <a:latin typeface="Arial" charset="0"/>
              </a:rPr>
              <a:t>a&gt;___ T designs exposure treatment collaboratively with C.</a:t>
            </a:r>
          </a:p>
          <a:p>
            <a:pPr marL="0" indent="0">
              <a:buNone/>
            </a:pPr>
            <a:r>
              <a:rPr lang="en-US" sz="4000" b="1" dirty="0">
                <a:latin typeface="Arial" charset="0"/>
              </a:rPr>
              <a:t>b&gt;___ T instructs C at that he/she has ultimate control over stimuli and can end exposure at any time.</a:t>
            </a:r>
          </a:p>
          <a:p>
            <a:pPr marL="0" indent="0">
              <a:buNone/>
            </a:pPr>
            <a:r>
              <a:rPr lang="en-US" sz="4000" b="1" dirty="0">
                <a:latin typeface="Arial" charset="0"/>
              </a:rPr>
              <a:t>c&gt;___ T gets C to collaborate in staying in emotional stimulus condition as long as possible.</a:t>
            </a:r>
          </a:p>
          <a:p>
            <a:pPr marL="0" indent="0">
              <a:buNone/>
            </a:pPr>
            <a:r>
              <a:rPr lang="en-US" sz="4000" b="1" dirty="0">
                <a:latin typeface="Arial" charset="0"/>
              </a:rPr>
              <a:t>d&gt;___ T helps</a:t>
            </a:r>
            <a:r>
              <a:rPr lang="en-US" b="1" dirty="0">
                <a:latin typeface="Arial" charset="0"/>
              </a:rPr>
              <a:t> C leave or escape situations voluntarily instead of automatically.</a:t>
            </a:r>
          </a:p>
          <a:p>
            <a:endParaRPr lang="en-US" dirty="0"/>
          </a:p>
        </p:txBody>
      </p:sp>
    </p:spTree>
    <p:extLst>
      <p:ext uri="{BB962C8B-B14F-4D97-AF65-F5344CB8AC3E}">
        <p14:creationId xmlns:p14="http://schemas.microsoft.com/office/powerpoint/2010/main" xmlns="" val="144301533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Example phrasing</a:t>
            </a:r>
          </a:p>
        </p:txBody>
      </p:sp>
      <p:sp>
        <p:nvSpPr>
          <p:cNvPr id="3" name="Content Placeholder 2"/>
          <p:cNvSpPr>
            <a:spLocks noGrp="1"/>
          </p:cNvSpPr>
          <p:nvPr>
            <p:ph idx="1"/>
          </p:nvPr>
        </p:nvSpPr>
        <p:spPr/>
        <p:txBody>
          <a:bodyPr>
            <a:normAutofit fontScale="92500" lnSpcReduction="10000"/>
          </a:bodyPr>
          <a:lstStyle/>
          <a:p>
            <a:r>
              <a:rPr lang="en-US" dirty="0"/>
              <a:t>‘So let me ask:  </a:t>
            </a:r>
            <a:r>
              <a:rPr lang="en-US" dirty="0" smtClean="0"/>
              <a:t>As I acknowledge how overwhelming this is…   </a:t>
            </a:r>
            <a:r>
              <a:rPr lang="en-US" dirty="0"/>
              <a:t>What happens when I say that?’</a:t>
            </a:r>
          </a:p>
          <a:p>
            <a:r>
              <a:rPr lang="en-US" dirty="0"/>
              <a:t>Uh huh, </a:t>
            </a:r>
            <a:r>
              <a:rPr lang="en-US" dirty="0" smtClean="0"/>
              <a:t>you notice… and </a:t>
            </a:r>
            <a:r>
              <a:rPr lang="en-US" dirty="0"/>
              <a:t>you want to jump to </a:t>
            </a:r>
            <a:r>
              <a:rPr lang="en-US" dirty="0" smtClean="0"/>
              <a:t>...  </a:t>
            </a:r>
            <a:r>
              <a:rPr lang="en-US" dirty="0"/>
              <a:t>So let’s together linger here for a moment.  The reason is, I’m thinking you avoid being in this place, and you avoid it so consistently, and as a result it’s like it becomes intolerable when </a:t>
            </a:r>
            <a:r>
              <a:rPr lang="en-US" dirty="0" smtClean="0"/>
              <a:t>you feel overwhelmed– </a:t>
            </a:r>
            <a:r>
              <a:rPr lang="en-US" dirty="0"/>
              <a:t>and we know how that leads to problems for you – so let’s slow down and practice just being here for a few moments.  So if I really was disappointed, what would you feel?  What do you notice?  What goes through your mind?  Etc.”</a:t>
            </a:r>
          </a:p>
          <a:p>
            <a:endParaRPr lang="en-US" dirty="0"/>
          </a:p>
          <a:p>
            <a:endParaRPr lang="en-US" dirty="0"/>
          </a:p>
          <a:p>
            <a:endParaRPr lang="en-US" dirty="0"/>
          </a:p>
          <a:p>
            <a:pPr>
              <a:buNone/>
            </a:pPr>
            <a:endParaRPr lang="en-US" dirty="0" smtClean="0"/>
          </a:p>
        </p:txBody>
      </p:sp>
    </p:spTree>
    <p:extLst>
      <p:ext uri="{BB962C8B-B14F-4D97-AF65-F5344CB8AC3E}">
        <p14:creationId xmlns:p14="http://schemas.microsoft.com/office/powerpoint/2010/main" xmlns="" val="8373884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T begins session as usually do</a:t>
            </a:r>
          </a:p>
          <a:p>
            <a:r>
              <a:rPr lang="en-US" dirty="0" smtClean="0"/>
              <a:t>C: as you bring up first topic, you feel overwhelmed and begin avoiding (free form)</a:t>
            </a:r>
          </a:p>
          <a:p>
            <a:endParaRPr lang="en-US" dirty="0"/>
          </a:p>
          <a:p>
            <a:r>
              <a:rPr lang="en-US" dirty="0" smtClean="0"/>
              <a:t>T: help C by blocking avoidance, increase learning in presence of cue</a:t>
            </a:r>
          </a:p>
        </p:txBody>
      </p:sp>
      <p:sp>
        <p:nvSpPr>
          <p:cNvPr id="5" name="Title 1"/>
          <p:cNvSpPr txBox="1">
            <a:spLocks/>
          </p:cNvSpPr>
          <p:nvPr/>
        </p:nvSpPr>
        <p:spPr>
          <a:xfrm>
            <a:off x="762000" y="427038"/>
            <a:ext cx="109728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solidFill>
                  <a:schemeClr val="accent2">
                    <a:lumMod val="75000"/>
                  </a:schemeClr>
                </a:solidFill>
              </a:rPr>
              <a:t>Practice: </a:t>
            </a:r>
            <a:r>
              <a:rPr lang="en-US" dirty="0" smtClean="0"/>
              <a:t>Gently block CRB1 to shape CRB2</a:t>
            </a:r>
            <a:endParaRPr lang="en-US" dirty="0"/>
          </a:p>
        </p:txBody>
      </p:sp>
    </p:spTree>
    <p:extLst>
      <p:ext uri="{BB962C8B-B14F-4D97-AF65-F5344CB8AC3E}">
        <p14:creationId xmlns:p14="http://schemas.microsoft.com/office/powerpoint/2010/main" xmlns="" val="31268095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ijdelijke aanduiding voor inhoud 4" descr="controle.png"/>
          <p:cNvPicPr>
            <a:picLocks noGrp="1" noChangeAspect="1"/>
          </p:cNvPicPr>
          <p:nvPr>
            <p:ph idx="1"/>
          </p:nvPr>
        </p:nvPicPr>
        <p:blipFill>
          <a:blip r:embed="rId2" cstate="print"/>
          <a:stretch>
            <a:fillRect/>
          </a:stretch>
        </p:blipFill>
        <p:spPr>
          <a:xfrm>
            <a:off x="6672064" y="4293096"/>
            <a:ext cx="3048000" cy="1295400"/>
          </a:xfrm>
        </p:spPr>
      </p:pic>
      <p:pic>
        <p:nvPicPr>
          <p:cNvPr id="6" name="Afbeelding 5" descr="prediction.png"/>
          <p:cNvPicPr>
            <a:picLocks noChangeAspect="1"/>
          </p:cNvPicPr>
          <p:nvPr/>
        </p:nvPicPr>
        <p:blipFill>
          <a:blip r:embed="rId3" cstate="print"/>
          <a:stretch>
            <a:fillRect/>
          </a:stretch>
        </p:blipFill>
        <p:spPr>
          <a:xfrm>
            <a:off x="1775521" y="908721"/>
            <a:ext cx="3009900" cy="2028825"/>
          </a:xfrm>
          <a:prstGeom prst="rect">
            <a:avLst/>
          </a:prstGeom>
        </p:spPr>
      </p:pic>
      <p:sp>
        <p:nvSpPr>
          <p:cNvPr id="7" name="Tekstvak 6"/>
          <p:cNvSpPr txBox="1"/>
          <p:nvPr/>
        </p:nvSpPr>
        <p:spPr>
          <a:xfrm>
            <a:off x="6384032" y="1196752"/>
            <a:ext cx="3744416" cy="369332"/>
          </a:xfrm>
          <a:prstGeom prst="rect">
            <a:avLst/>
          </a:prstGeom>
          <a:noFill/>
        </p:spPr>
        <p:txBody>
          <a:bodyPr wrap="square" rtlCol="0">
            <a:spAutoFit/>
          </a:bodyPr>
          <a:lstStyle/>
          <a:p>
            <a:r>
              <a:rPr lang="nl-NL" dirty="0" err="1" smtClean="0"/>
              <a:t>Prediction</a:t>
            </a:r>
            <a:endParaRPr lang="nl-NL" dirty="0"/>
          </a:p>
        </p:txBody>
      </p:sp>
      <p:sp>
        <p:nvSpPr>
          <p:cNvPr id="8" name="Tekstvak 7"/>
          <p:cNvSpPr txBox="1"/>
          <p:nvPr/>
        </p:nvSpPr>
        <p:spPr>
          <a:xfrm>
            <a:off x="5039883" y="3212976"/>
            <a:ext cx="1152128" cy="369332"/>
          </a:xfrm>
          <a:prstGeom prst="rect">
            <a:avLst/>
          </a:prstGeom>
          <a:noFill/>
        </p:spPr>
        <p:txBody>
          <a:bodyPr wrap="square" rtlCol="0">
            <a:spAutoFit/>
          </a:bodyPr>
          <a:lstStyle/>
          <a:p>
            <a:r>
              <a:rPr lang="nl-NL" dirty="0" smtClean="0"/>
              <a:t>&amp;</a:t>
            </a:r>
            <a:endParaRPr lang="nl-NL" dirty="0"/>
          </a:p>
        </p:txBody>
      </p:sp>
      <p:sp>
        <p:nvSpPr>
          <p:cNvPr id="9" name="Tekstvak 8"/>
          <p:cNvSpPr txBox="1"/>
          <p:nvPr/>
        </p:nvSpPr>
        <p:spPr>
          <a:xfrm>
            <a:off x="1391478" y="5229200"/>
            <a:ext cx="3360373" cy="369332"/>
          </a:xfrm>
          <a:prstGeom prst="rect">
            <a:avLst/>
          </a:prstGeom>
          <a:noFill/>
        </p:spPr>
        <p:txBody>
          <a:bodyPr wrap="square" rtlCol="0">
            <a:spAutoFit/>
          </a:bodyPr>
          <a:lstStyle/>
          <a:p>
            <a:r>
              <a:rPr lang="nl-NL" dirty="0" err="1" smtClean="0"/>
              <a:t>Control</a:t>
            </a:r>
            <a:endParaRPr lang="nl-N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normAutofit/>
          </a:bodyPr>
          <a:lstStyle/>
          <a:p>
            <a:pPr>
              <a:defRPr/>
            </a:pPr>
            <a:r>
              <a:rPr lang="nl-NL" b="1" dirty="0" smtClean="0">
                <a:solidFill>
                  <a:srgbClr val="C00000"/>
                </a:solidFill>
              </a:rPr>
              <a:t>Setting up a context of </a:t>
            </a:r>
            <a:r>
              <a:rPr lang="nl-NL" b="1" dirty="0" err="1" smtClean="0">
                <a:solidFill>
                  <a:srgbClr val="C00000"/>
                </a:solidFill>
              </a:rPr>
              <a:t>prediction</a:t>
            </a:r>
            <a:r>
              <a:rPr lang="nl-NL" b="1" dirty="0" smtClean="0">
                <a:solidFill>
                  <a:srgbClr val="C00000"/>
                </a:solidFill>
              </a:rPr>
              <a:t> and </a:t>
            </a:r>
            <a:r>
              <a:rPr lang="nl-NL" b="1" dirty="0" err="1" smtClean="0">
                <a:solidFill>
                  <a:srgbClr val="C00000"/>
                </a:solidFill>
              </a:rPr>
              <a:t>control</a:t>
            </a:r>
            <a:r>
              <a:rPr lang="nl-NL" b="1" dirty="0" smtClean="0">
                <a:solidFill>
                  <a:srgbClr val="C00000"/>
                </a:solidFill>
              </a:rPr>
              <a:t> </a:t>
            </a:r>
          </a:p>
        </p:txBody>
      </p:sp>
      <p:sp>
        <p:nvSpPr>
          <p:cNvPr id="3" name="Tijdelijke aanduiding voor inhoud 2"/>
          <p:cNvSpPr>
            <a:spLocks noGrp="1"/>
          </p:cNvSpPr>
          <p:nvPr>
            <p:ph idx="1"/>
          </p:nvPr>
        </p:nvSpPr>
        <p:spPr/>
        <p:txBody>
          <a:bodyPr rtlCol="0">
            <a:normAutofit/>
          </a:bodyPr>
          <a:lstStyle/>
          <a:p>
            <a:pPr>
              <a:defRPr/>
            </a:pPr>
            <a:r>
              <a:rPr lang="nl-NL" dirty="0" smtClean="0"/>
              <a:t>A </a:t>
            </a:r>
            <a:r>
              <a:rPr lang="nl-NL" dirty="0" err="1" smtClean="0"/>
              <a:t>therapist</a:t>
            </a:r>
            <a:r>
              <a:rPr lang="nl-NL" dirty="0" smtClean="0"/>
              <a:t> </a:t>
            </a:r>
            <a:r>
              <a:rPr lang="nl-NL" dirty="0" err="1" smtClean="0"/>
              <a:t>who</a:t>
            </a:r>
            <a:r>
              <a:rPr lang="nl-NL" dirty="0" smtClean="0"/>
              <a:t> is </a:t>
            </a:r>
            <a:r>
              <a:rPr lang="nl-NL" dirty="0" smtClean="0">
                <a:solidFill>
                  <a:srgbClr val="C00000"/>
                </a:solidFill>
              </a:rPr>
              <a:t>sensitive</a:t>
            </a:r>
            <a:r>
              <a:rPr lang="nl-NL" dirty="0" smtClean="0"/>
              <a:t> to </a:t>
            </a:r>
            <a:r>
              <a:rPr lang="nl-NL" dirty="0" err="1" smtClean="0"/>
              <a:t>emotions</a:t>
            </a:r>
            <a:r>
              <a:rPr lang="nl-NL" dirty="0" smtClean="0"/>
              <a:t> and </a:t>
            </a:r>
            <a:r>
              <a:rPr lang="nl-NL" dirty="0" err="1" smtClean="0"/>
              <a:t>needs</a:t>
            </a:r>
            <a:r>
              <a:rPr lang="nl-NL" dirty="0" smtClean="0"/>
              <a:t>, </a:t>
            </a:r>
            <a:r>
              <a:rPr lang="nl-NL" dirty="0" err="1" smtClean="0"/>
              <a:t>that</a:t>
            </a:r>
            <a:r>
              <a:rPr lang="nl-NL" dirty="0" smtClean="0"/>
              <a:t> </a:t>
            </a:r>
            <a:r>
              <a:rPr lang="nl-NL" dirty="0" err="1" smtClean="0"/>
              <a:t>cannot</a:t>
            </a:r>
            <a:r>
              <a:rPr lang="nl-NL" dirty="0" smtClean="0"/>
              <a:t> </a:t>
            </a:r>
            <a:r>
              <a:rPr lang="nl-NL" dirty="0" err="1" smtClean="0"/>
              <a:t>be</a:t>
            </a:r>
            <a:r>
              <a:rPr lang="nl-NL" dirty="0" smtClean="0"/>
              <a:t> </a:t>
            </a:r>
            <a:r>
              <a:rPr lang="nl-NL" dirty="0" err="1" smtClean="0"/>
              <a:t>expressed</a:t>
            </a:r>
            <a:r>
              <a:rPr lang="nl-NL" dirty="0" smtClean="0"/>
              <a:t> </a:t>
            </a:r>
            <a:r>
              <a:rPr lang="nl-NL" dirty="0" err="1" smtClean="0"/>
              <a:t>openly</a:t>
            </a:r>
            <a:r>
              <a:rPr lang="nl-NL" dirty="0" smtClean="0"/>
              <a:t> and </a:t>
            </a:r>
            <a:r>
              <a:rPr lang="nl-NL" dirty="0" err="1" smtClean="0"/>
              <a:t>fully</a:t>
            </a:r>
            <a:r>
              <a:rPr lang="nl-NL" dirty="0" smtClean="0"/>
              <a:t> (</a:t>
            </a:r>
            <a:r>
              <a:rPr lang="nl-NL" dirty="0" err="1" smtClean="0"/>
              <a:t>other-as-process</a:t>
            </a:r>
            <a:r>
              <a:rPr lang="nl-NL" dirty="0" smtClean="0"/>
              <a:t>)</a:t>
            </a:r>
          </a:p>
          <a:p>
            <a:pPr>
              <a:defRPr/>
            </a:pPr>
            <a:r>
              <a:rPr lang="nl-NL" dirty="0" smtClean="0"/>
              <a:t>A </a:t>
            </a:r>
            <a:r>
              <a:rPr lang="nl-NL" dirty="0" err="1" smtClean="0"/>
              <a:t>therapist</a:t>
            </a:r>
            <a:r>
              <a:rPr lang="nl-NL" dirty="0" smtClean="0"/>
              <a:t> </a:t>
            </a:r>
            <a:r>
              <a:rPr lang="nl-NL" dirty="0" err="1" smtClean="0"/>
              <a:t>who</a:t>
            </a:r>
            <a:r>
              <a:rPr lang="nl-NL" dirty="0" smtClean="0"/>
              <a:t> is </a:t>
            </a:r>
            <a:r>
              <a:rPr lang="nl-NL" dirty="0" err="1" smtClean="0"/>
              <a:t>willing</a:t>
            </a:r>
            <a:r>
              <a:rPr lang="nl-NL" dirty="0" smtClean="0"/>
              <a:t> to </a:t>
            </a:r>
            <a:r>
              <a:rPr lang="nl-NL" dirty="0" err="1" smtClean="0"/>
              <a:t>take</a:t>
            </a:r>
            <a:r>
              <a:rPr lang="nl-NL" dirty="0" smtClean="0"/>
              <a:t> </a:t>
            </a:r>
            <a:r>
              <a:rPr lang="nl-NL" dirty="0" err="1" smtClean="0">
                <a:solidFill>
                  <a:srgbClr val="C00000"/>
                </a:solidFill>
              </a:rPr>
              <a:t>responsibility</a:t>
            </a:r>
            <a:r>
              <a:rPr lang="nl-NL" dirty="0" smtClean="0"/>
              <a:t> for </a:t>
            </a:r>
            <a:r>
              <a:rPr lang="nl-NL" dirty="0" err="1" smtClean="0"/>
              <a:t>emotional</a:t>
            </a:r>
            <a:r>
              <a:rPr lang="nl-NL" dirty="0" smtClean="0"/>
              <a:t> </a:t>
            </a:r>
            <a:r>
              <a:rPr lang="nl-NL" dirty="0" err="1" smtClean="0"/>
              <a:t>disregulation</a:t>
            </a:r>
            <a:r>
              <a:rPr lang="nl-NL" dirty="0" smtClean="0"/>
              <a:t> of the </a:t>
            </a:r>
            <a:r>
              <a:rPr lang="nl-NL" dirty="0" err="1" smtClean="0"/>
              <a:t>client</a:t>
            </a:r>
            <a:r>
              <a:rPr lang="nl-NL" dirty="0" smtClean="0"/>
              <a:t> (</a:t>
            </a:r>
            <a:r>
              <a:rPr lang="nl-NL" dirty="0" err="1" smtClean="0"/>
              <a:t>willingness</a:t>
            </a:r>
            <a:r>
              <a:rPr lang="nl-NL" dirty="0" smtClean="0"/>
              <a:t> and </a:t>
            </a:r>
            <a:r>
              <a:rPr lang="nl-NL" dirty="0" err="1" smtClean="0"/>
              <a:t>committed</a:t>
            </a:r>
            <a:r>
              <a:rPr lang="nl-NL" dirty="0" smtClean="0"/>
              <a:t> </a:t>
            </a:r>
            <a:r>
              <a:rPr lang="nl-NL" dirty="0" err="1" smtClean="0"/>
              <a:t>action</a:t>
            </a:r>
            <a:r>
              <a:rPr lang="nl-NL" dirty="0" smtClean="0"/>
              <a:t>)</a:t>
            </a:r>
          </a:p>
          <a:p>
            <a:pPr>
              <a:defRPr/>
            </a:pPr>
            <a:r>
              <a:rPr lang="nl-NL" dirty="0" smtClean="0"/>
              <a:t>A therapist who is </a:t>
            </a:r>
            <a:r>
              <a:rPr lang="nl-NL" dirty="0" smtClean="0">
                <a:solidFill>
                  <a:srgbClr val="C00000"/>
                </a:solidFill>
              </a:rPr>
              <a:t>transparent</a:t>
            </a:r>
            <a:r>
              <a:rPr lang="nl-NL" dirty="0" smtClean="0"/>
              <a:t> about her own feelings,thoughts and needs (self-as-process)</a:t>
            </a:r>
          </a:p>
          <a:p>
            <a:pPr>
              <a:defRPr/>
            </a:pPr>
            <a:r>
              <a:rPr lang="nl-NL" dirty="0" smtClean="0"/>
              <a:t>A </a:t>
            </a:r>
            <a:r>
              <a:rPr lang="nl-NL" dirty="0" err="1" smtClean="0"/>
              <a:t>therapist</a:t>
            </a:r>
            <a:r>
              <a:rPr lang="nl-NL" dirty="0" smtClean="0"/>
              <a:t> </a:t>
            </a:r>
            <a:r>
              <a:rPr lang="nl-NL" dirty="0" err="1" smtClean="0"/>
              <a:t>who</a:t>
            </a:r>
            <a:r>
              <a:rPr lang="nl-NL" dirty="0" smtClean="0"/>
              <a:t> </a:t>
            </a:r>
            <a:r>
              <a:rPr lang="nl-NL" dirty="0" err="1" smtClean="0"/>
              <a:t>asks</a:t>
            </a:r>
            <a:r>
              <a:rPr lang="nl-NL" dirty="0" smtClean="0"/>
              <a:t> for </a:t>
            </a:r>
            <a:r>
              <a:rPr lang="nl-NL" dirty="0" err="1" smtClean="0">
                <a:solidFill>
                  <a:srgbClr val="C00000"/>
                </a:solidFill>
              </a:rPr>
              <a:t>permission</a:t>
            </a:r>
            <a:endParaRPr lang="nl-NL" dirty="0" smtClean="0">
              <a:solidFill>
                <a:srgbClr val="C00000"/>
              </a:solidFill>
            </a:endParaRPr>
          </a:p>
          <a:p>
            <a:pPr>
              <a:defRPr/>
            </a:pPr>
            <a:endParaRPr lang="nl-NL" dirty="0" smtClean="0"/>
          </a:p>
          <a:p>
            <a:pPr>
              <a:defRPr/>
            </a:pPr>
            <a:endParaRPr lang="nl-NL"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normAutofit/>
          </a:bodyPr>
          <a:lstStyle/>
          <a:p>
            <a:pPr>
              <a:defRPr/>
            </a:pPr>
            <a:r>
              <a:rPr lang="nl-NL" b="1" dirty="0" smtClean="0">
                <a:solidFill>
                  <a:srgbClr val="C00000"/>
                </a:solidFill>
              </a:rPr>
              <a:t>Setting up a context of </a:t>
            </a:r>
            <a:r>
              <a:rPr lang="nl-NL" b="1" dirty="0" err="1" smtClean="0">
                <a:solidFill>
                  <a:srgbClr val="C00000"/>
                </a:solidFill>
              </a:rPr>
              <a:t>prediction</a:t>
            </a:r>
            <a:r>
              <a:rPr lang="nl-NL" b="1" dirty="0" smtClean="0">
                <a:solidFill>
                  <a:srgbClr val="C00000"/>
                </a:solidFill>
              </a:rPr>
              <a:t> and </a:t>
            </a:r>
            <a:r>
              <a:rPr lang="nl-NL" b="1" dirty="0" err="1" smtClean="0">
                <a:solidFill>
                  <a:srgbClr val="C00000"/>
                </a:solidFill>
              </a:rPr>
              <a:t>control</a:t>
            </a:r>
            <a:r>
              <a:rPr lang="nl-NL" b="1" dirty="0" smtClean="0">
                <a:solidFill>
                  <a:srgbClr val="C00000"/>
                </a:solidFill>
              </a:rPr>
              <a:t> </a:t>
            </a:r>
          </a:p>
        </p:txBody>
      </p:sp>
      <p:sp>
        <p:nvSpPr>
          <p:cNvPr id="5123" name="Tijdelijke aanduiding voor inhoud 2"/>
          <p:cNvSpPr>
            <a:spLocks noGrp="1"/>
          </p:cNvSpPr>
          <p:nvPr>
            <p:ph idx="1"/>
          </p:nvPr>
        </p:nvSpPr>
        <p:spPr/>
        <p:txBody>
          <a:bodyPr/>
          <a:lstStyle/>
          <a:p>
            <a:r>
              <a:rPr lang="nl-NL" dirty="0" smtClean="0"/>
              <a:t>A therapist who is accepting, defused, present, committed</a:t>
            </a:r>
          </a:p>
          <a:p>
            <a:r>
              <a:rPr lang="nl-NL" dirty="0" smtClean="0"/>
              <a:t>A therapist who validates the perspective of the client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2766219"/>
            <a:ext cx="10515600" cy="1325563"/>
          </a:xfrm>
        </p:spPr>
        <p:txBody>
          <a:bodyPr>
            <a:normAutofit/>
          </a:bodyPr>
          <a:lstStyle/>
          <a:p>
            <a:pPr algn="ctr"/>
            <a:r>
              <a:rPr lang="en-US" sz="5400" b="1" dirty="0" smtClean="0">
                <a:solidFill>
                  <a:schemeClr val="bg1"/>
                </a:solidFill>
              </a:rPr>
              <a:t>What’s hard for me right now…</a:t>
            </a:r>
            <a:endParaRPr lang="en-US" sz="5400" b="1" dirty="0">
              <a:solidFill>
                <a:schemeClr val="bg1"/>
              </a:solidFill>
            </a:endParaRPr>
          </a:p>
        </p:txBody>
      </p:sp>
    </p:spTree>
    <p:extLst>
      <p:ext uri="{BB962C8B-B14F-4D97-AF65-F5344CB8AC3E}">
        <p14:creationId xmlns:p14="http://schemas.microsoft.com/office/powerpoint/2010/main" xmlns="" val="11479269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loud Callout 6"/>
          <p:cNvSpPr/>
          <p:nvPr/>
        </p:nvSpPr>
        <p:spPr>
          <a:xfrm>
            <a:off x="6324600" y="3048000"/>
            <a:ext cx="4038600" cy="2590800"/>
          </a:xfrm>
          <a:prstGeom prst="cloudCallout">
            <a:avLst>
              <a:gd name="adj1" fmla="val -44528"/>
              <a:gd name="adj2" fmla="val -60620"/>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loud Callout 5"/>
          <p:cNvSpPr/>
          <p:nvPr/>
        </p:nvSpPr>
        <p:spPr>
          <a:xfrm>
            <a:off x="2209800" y="3657600"/>
            <a:ext cx="4038600" cy="2667000"/>
          </a:xfrm>
          <a:prstGeom prst="cloudCallout">
            <a:avLst>
              <a:gd name="adj1" fmla="val 51304"/>
              <a:gd name="adj2" fmla="val -84728"/>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0" y="152400"/>
            <a:ext cx="6934200" cy="1143000"/>
          </a:xfrm>
        </p:spPr>
        <p:txBody>
          <a:bodyPr>
            <a:normAutofit/>
          </a:bodyPr>
          <a:lstStyle/>
          <a:p>
            <a:r>
              <a:rPr lang="en-US" sz="4000" dirty="0" smtClean="0">
                <a:solidFill>
                  <a:schemeClr val="bg1">
                    <a:lumMod val="50000"/>
                  </a:schemeClr>
                </a:solidFill>
              </a:rPr>
              <a:t>Mindfulness</a:t>
            </a:r>
            <a:endParaRPr lang="en-US" sz="4000" dirty="0">
              <a:solidFill>
                <a:schemeClr val="bg1">
                  <a:lumMod val="50000"/>
                </a:schemeClr>
              </a:solidFill>
            </a:endParaRPr>
          </a:p>
        </p:txBody>
      </p:sp>
      <p:sp>
        <p:nvSpPr>
          <p:cNvPr id="3" name="Content Placeholder 2"/>
          <p:cNvSpPr>
            <a:spLocks noGrp="1"/>
          </p:cNvSpPr>
          <p:nvPr>
            <p:ph idx="1"/>
          </p:nvPr>
        </p:nvSpPr>
        <p:spPr>
          <a:xfrm>
            <a:off x="1981200" y="1066800"/>
            <a:ext cx="4343400" cy="1676400"/>
          </a:xfrm>
        </p:spPr>
        <p:txBody>
          <a:bodyPr>
            <a:noAutofit/>
          </a:bodyPr>
          <a:lstStyle/>
          <a:p>
            <a:pPr algn="r">
              <a:spcBef>
                <a:spcPts val="0"/>
              </a:spcBef>
              <a:buNone/>
            </a:pPr>
            <a:r>
              <a:rPr lang="en-US" dirty="0" smtClean="0"/>
              <a:t>purposeful attention </a:t>
            </a:r>
          </a:p>
          <a:p>
            <a:pPr algn="r">
              <a:spcBef>
                <a:spcPts val="0"/>
              </a:spcBef>
              <a:buNone/>
            </a:pPr>
            <a:r>
              <a:rPr lang="en-US" dirty="0" smtClean="0"/>
              <a:t>without judgment </a:t>
            </a:r>
          </a:p>
          <a:p>
            <a:pPr algn="r">
              <a:spcBef>
                <a:spcPts val="0"/>
              </a:spcBef>
              <a:buNone/>
            </a:pPr>
            <a:r>
              <a:rPr lang="en-US" dirty="0" smtClean="0"/>
              <a:t>to the present moment</a:t>
            </a:r>
            <a:endParaRPr lang="en-US" dirty="0"/>
          </a:p>
        </p:txBody>
      </p:sp>
      <p:sp>
        <p:nvSpPr>
          <p:cNvPr id="4" name="TextBox 3"/>
          <p:cNvSpPr txBox="1"/>
          <p:nvPr/>
        </p:nvSpPr>
        <p:spPr>
          <a:xfrm>
            <a:off x="2895600" y="3928408"/>
            <a:ext cx="2743200" cy="1754326"/>
          </a:xfrm>
          <a:prstGeom prst="rect">
            <a:avLst/>
          </a:prstGeom>
          <a:noFill/>
          <a:ln>
            <a:noFill/>
          </a:ln>
        </p:spPr>
        <p:txBody>
          <a:bodyPr wrap="square" rtlCol="0">
            <a:spAutoFit/>
          </a:bodyPr>
          <a:lstStyle/>
          <a:p>
            <a:pPr algn="ctr"/>
            <a:r>
              <a:rPr lang="en-US" sz="3600" b="1" dirty="0">
                <a:solidFill>
                  <a:schemeClr val="bg1"/>
                </a:solidFill>
              </a:rPr>
              <a:t>What is happening right now?</a:t>
            </a:r>
          </a:p>
        </p:txBody>
      </p:sp>
      <p:sp>
        <p:nvSpPr>
          <p:cNvPr id="5" name="TextBox 4"/>
          <p:cNvSpPr txBox="1"/>
          <p:nvPr/>
        </p:nvSpPr>
        <p:spPr>
          <a:xfrm>
            <a:off x="6934200" y="3629562"/>
            <a:ext cx="3048000" cy="1323439"/>
          </a:xfrm>
          <a:prstGeom prst="rect">
            <a:avLst/>
          </a:prstGeom>
          <a:noFill/>
          <a:ln>
            <a:noFill/>
          </a:ln>
        </p:spPr>
        <p:txBody>
          <a:bodyPr wrap="square" rtlCol="0">
            <a:spAutoFit/>
          </a:bodyPr>
          <a:lstStyle/>
          <a:p>
            <a:pPr algn="ctr"/>
            <a:r>
              <a:rPr lang="en-US" sz="4000" b="1" dirty="0">
                <a:solidFill>
                  <a:schemeClr val="bg1"/>
                </a:solidFill>
              </a:rPr>
              <a:t>Can I be with this?</a:t>
            </a:r>
          </a:p>
        </p:txBody>
      </p:sp>
    </p:spTree>
    <p:custDataLst>
      <p:tags r:id="rId1"/>
    </p:custDataLst>
    <p:extLst>
      <p:ext uri="{BB962C8B-B14F-4D97-AF65-F5344CB8AC3E}">
        <p14:creationId xmlns:p14="http://schemas.microsoft.com/office/powerpoint/2010/main" xmlns="" val="4087861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mph" presetSubtype="0" grpId="1" nodeType="clickEffect">
                                  <p:stCondLst>
                                    <p:cond delay="0"/>
                                  </p:stCondLst>
                                  <p:childTnLst>
                                    <p:set>
                                      <p:cBhvr rctx="PPT">
                                        <p:cTn id="10" dur="indefinite"/>
                                        <p:tgtEl>
                                          <p:spTgt spid="2"/>
                                        </p:tgtEl>
                                        <p:attrNameLst>
                                          <p:attrName>style.opacity</p:attrName>
                                        </p:attrNameLst>
                                      </p:cBhvr>
                                      <p:to>
                                        <p:strVal val="0.75"/>
                                      </p:to>
                                    </p:set>
                                    <p:animEffect filter="image" prLst="opacity: 0.75">
                                      <p:cBhvr rctx="IE">
                                        <p:cTn id="11" dur="indefinite"/>
                                        <p:tgtEl>
                                          <p:spTgt spid="2"/>
                                        </p:tgtEl>
                                      </p:cBhvr>
                                    </p:animEffect>
                                  </p:childTnLst>
                                </p:cTn>
                              </p:par>
                              <p:par>
                                <p:cTn id="12" presetID="1" presetClass="entr" presetSubtype="0" fill="hold" grpId="0" nodeType="with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6" grpId="0" animBg="1"/>
      <p:bldP spid="2" grpId="0"/>
      <p:bldP spid="2" grpId="1"/>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p:cNvSpPr/>
          <p:nvPr/>
        </p:nvSpPr>
        <p:spPr>
          <a:xfrm>
            <a:off x="1524000" y="1600200"/>
            <a:ext cx="9144000" cy="5257800"/>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p:cNvSpPr/>
          <p:nvPr/>
        </p:nvSpPr>
        <p:spPr>
          <a:xfrm>
            <a:off x="1524000" y="1600200"/>
            <a:ext cx="9144000" cy="5257800"/>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4" name="Group 23"/>
          <p:cNvGrpSpPr/>
          <p:nvPr>
            <p:custDataLst>
              <p:tags r:id="rId2"/>
            </p:custDataLst>
          </p:nvPr>
        </p:nvGrpSpPr>
        <p:grpSpPr>
          <a:xfrm>
            <a:off x="1676400" y="304801"/>
            <a:ext cx="8915400" cy="954107"/>
            <a:chOff x="152400" y="1962150"/>
            <a:chExt cx="8915400" cy="954107"/>
          </a:xfrm>
        </p:grpSpPr>
        <p:cxnSp>
          <p:nvCxnSpPr>
            <p:cNvPr id="5" name="Straight Connector 4"/>
            <p:cNvCxnSpPr/>
            <p:nvPr/>
          </p:nvCxnSpPr>
          <p:spPr>
            <a:xfrm>
              <a:off x="2057400" y="2360612"/>
              <a:ext cx="5257800" cy="1588"/>
            </a:xfrm>
            <a:prstGeom prst="line">
              <a:avLst/>
            </a:prstGeom>
            <a:ln w="50800" cap="rnd">
              <a:solidFill>
                <a:schemeClr val="bg1">
                  <a:lumMod val="65000"/>
                </a:schemeClr>
              </a:solidFill>
              <a:headEnd type="oval"/>
              <a:tailEnd type="oval"/>
            </a:ln>
          </p:spPr>
          <p:style>
            <a:lnRef idx="1">
              <a:schemeClr val="accent1"/>
            </a:lnRef>
            <a:fillRef idx="0">
              <a:schemeClr val="accent1"/>
            </a:fillRef>
            <a:effectRef idx="0">
              <a:schemeClr val="accent1"/>
            </a:effectRef>
            <a:fontRef idx="minor">
              <a:schemeClr val="tx1"/>
            </a:fontRef>
          </p:style>
        </p:cxnSp>
        <p:grpSp>
          <p:nvGrpSpPr>
            <p:cNvPr id="9" name="Group 8"/>
            <p:cNvGrpSpPr/>
            <p:nvPr/>
          </p:nvGrpSpPr>
          <p:grpSpPr>
            <a:xfrm>
              <a:off x="152400" y="1962150"/>
              <a:ext cx="8915400" cy="954107"/>
              <a:chOff x="152400" y="2019300"/>
              <a:chExt cx="8915400" cy="954107"/>
            </a:xfrm>
          </p:grpSpPr>
          <p:sp>
            <p:nvSpPr>
              <p:cNvPr id="7" name="TextBox 6"/>
              <p:cNvSpPr txBox="1"/>
              <p:nvPr/>
            </p:nvSpPr>
            <p:spPr>
              <a:xfrm>
                <a:off x="152400" y="2019300"/>
                <a:ext cx="2057400" cy="954107"/>
              </a:xfrm>
              <a:prstGeom prst="rect">
                <a:avLst/>
              </a:prstGeom>
              <a:noFill/>
            </p:spPr>
            <p:txBody>
              <a:bodyPr wrap="square" rtlCol="0">
                <a:spAutoFit/>
              </a:bodyPr>
              <a:lstStyle/>
              <a:p>
                <a:pPr algn="ctr"/>
                <a:r>
                  <a:rPr lang="en-US" sz="2800" dirty="0">
                    <a:solidFill>
                      <a:schemeClr val="tx1">
                        <a:lumMod val="65000"/>
                        <a:lumOff val="35000"/>
                      </a:schemeClr>
                    </a:solidFill>
                  </a:rPr>
                  <a:t>whiff of </a:t>
                </a:r>
              </a:p>
              <a:p>
                <a:pPr algn="ctr"/>
                <a:r>
                  <a:rPr lang="en-US" sz="2800" dirty="0">
                    <a:solidFill>
                      <a:schemeClr val="tx1">
                        <a:lumMod val="65000"/>
                        <a:lumOff val="35000"/>
                      </a:schemeClr>
                    </a:solidFill>
                  </a:rPr>
                  <a:t>not enough</a:t>
                </a:r>
              </a:p>
            </p:txBody>
          </p:sp>
          <p:sp>
            <p:nvSpPr>
              <p:cNvPr id="8" name="TextBox 7"/>
              <p:cNvSpPr txBox="1"/>
              <p:nvPr/>
            </p:nvSpPr>
            <p:spPr>
              <a:xfrm>
                <a:off x="7010400" y="2019300"/>
                <a:ext cx="2057400" cy="954107"/>
              </a:xfrm>
              <a:prstGeom prst="rect">
                <a:avLst/>
              </a:prstGeom>
              <a:noFill/>
            </p:spPr>
            <p:txBody>
              <a:bodyPr wrap="square" rtlCol="0">
                <a:spAutoFit/>
              </a:bodyPr>
              <a:lstStyle/>
              <a:p>
                <a:pPr algn="ctr"/>
                <a:r>
                  <a:rPr lang="en-US" sz="2800" dirty="0">
                    <a:solidFill>
                      <a:schemeClr val="tx1">
                        <a:lumMod val="65000"/>
                        <a:lumOff val="35000"/>
                      </a:schemeClr>
                    </a:solidFill>
                  </a:rPr>
                  <a:t>mental anguish</a:t>
                </a:r>
              </a:p>
            </p:txBody>
          </p:sp>
        </p:grpSp>
      </p:grpSp>
      <p:sp>
        <p:nvSpPr>
          <p:cNvPr id="13" name="TextBox 12"/>
          <p:cNvSpPr txBox="1"/>
          <p:nvPr/>
        </p:nvSpPr>
        <p:spPr>
          <a:xfrm>
            <a:off x="1524000" y="2057400"/>
            <a:ext cx="4343400" cy="1077218"/>
          </a:xfrm>
          <a:prstGeom prst="rect">
            <a:avLst/>
          </a:prstGeom>
          <a:noFill/>
          <a:ln>
            <a:noFill/>
          </a:ln>
        </p:spPr>
        <p:txBody>
          <a:bodyPr wrap="square" rtlCol="0">
            <a:spAutoFit/>
          </a:bodyPr>
          <a:lstStyle/>
          <a:p>
            <a:pPr algn="ctr"/>
            <a:r>
              <a:rPr lang="en-US" sz="3200" dirty="0">
                <a:solidFill>
                  <a:schemeClr val="tx1">
                    <a:lumMod val="85000"/>
                    <a:lumOff val="15000"/>
                  </a:schemeClr>
                </a:solidFill>
              </a:rPr>
              <a:t>when what we touch, see, hear, contact</a:t>
            </a:r>
          </a:p>
        </p:txBody>
      </p:sp>
      <p:sp>
        <p:nvSpPr>
          <p:cNvPr id="15" name="TextBox 14"/>
          <p:cNvSpPr txBox="1"/>
          <p:nvPr/>
        </p:nvSpPr>
        <p:spPr>
          <a:xfrm>
            <a:off x="6477000" y="3459540"/>
            <a:ext cx="3581400" cy="1569660"/>
          </a:xfrm>
          <a:prstGeom prst="rect">
            <a:avLst/>
          </a:prstGeom>
          <a:solidFill>
            <a:schemeClr val="bg1"/>
          </a:solidFill>
          <a:ln>
            <a:noFill/>
          </a:ln>
          <a:effectLst>
            <a:glow rad="228600">
              <a:schemeClr val="accent2">
                <a:satMod val="175000"/>
                <a:alpha val="40000"/>
              </a:schemeClr>
            </a:glow>
          </a:effectLst>
        </p:spPr>
        <p:txBody>
          <a:bodyPr wrap="square" rtlCol="0">
            <a:spAutoFit/>
          </a:bodyPr>
          <a:lstStyle/>
          <a:p>
            <a:pPr algn="ctr"/>
            <a:r>
              <a:rPr lang="en-US" sz="3200" dirty="0">
                <a:solidFill>
                  <a:schemeClr val="tx1">
                    <a:lumMod val="85000"/>
                    <a:lumOff val="15000"/>
                  </a:schemeClr>
                </a:solidFill>
              </a:rPr>
              <a:t>habits of:</a:t>
            </a:r>
          </a:p>
          <a:p>
            <a:pPr algn="ctr"/>
            <a:r>
              <a:rPr lang="en-US" sz="3200" dirty="0">
                <a:solidFill>
                  <a:schemeClr val="tx1">
                    <a:lumMod val="85000"/>
                    <a:lumOff val="15000"/>
                  </a:schemeClr>
                </a:solidFill>
              </a:rPr>
              <a:t>aversion/craving</a:t>
            </a:r>
          </a:p>
          <a:p>
            <a:pPr algn="ctr"/>
            <a:r>
              <a:rPr lang="en-US" sz="3200" dirty="0">
                <a:solidFill>
                  <a:schemeClr val="tx1">
                    <a:lumMod val="85000"/>
                    <a:lumOff val="15000"/>
                  </a:schemeClr>
                </a:solidFill>
              </a:rPr>
              <a:t>fix it so feel better</a:t>
            </a:r>
          </a:p>
        </p:txBody>
      </p:sp>
      <p:cxnSp>
        <p:nvCxnSpPr>
          <p:cNvPr id="17" name="Straight Connector 16"/>
          <p:cNvCxnSpPr/>
          <p:nvPr/>
        </p:nvCxnSpPr>
        <p:spPr>
          <a:xfrm rot="5400000">
            <a:off x="4533900" y="4076702"/>
            <a:ext cx="3124202" cy="1"/>
          </a:xfrm>
          <a:prstGeom prst="line">
            <a:avLst/>
          </a:prstGeom>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1790700" y="5562601"/>
            <a:ext cx="3810000" cy="584775"/>
          </a:xfrm>
          <a:prstGeom prst="rect">
            <a:avLst/>
          </a:prstGeom>
          <a:noFill/>
          <a:ln>
            <a:noFill/>
          </a:ln>
        </p:spPr>
        <p:txBody>
          <a:bodyPr wrap="square" rtlCol="0">
            <a:spAutoFit/>
          </a:bodyPr>
          <a:lstStyle/>
          <a:p>
            <a:pPr algn="ctr"/>
            <a:r>
              <a:rPr lang="en-US" sz="3200" dirty="0"/>
              <a:t>gives </a:t>
            </a:r>
            <a:r>
              <a:rPr lang="en-US" sz="3200" dirty="0">
                <a:solidFill>
                  <a:schemeClr val="tx1">
                    <a:lumMod val="85000"/>
                    <a:lumOff val="15000"/>
                  </a:schemeClr>
                </a:solidFill>
              </a:rPr>
              <a:t>rise</a:t>
            </a:r>
            <a:r>
              <a:rPr lang="en-US" sz="3200" dirty="0"/>
              <a:t> to pain</a:t>
            </a:r>
          </a:p>
        </p:txBody>
      </p:sp>
      <p:grpSp>
        <p:nvGrpSpPr>
          <p:cNvPr id="25" name="Group 24"/>
          <p:cNvGrpSpPr/>
          <p:nvPr>
            <p:custDataLst>
              <p:tags r:id="rId3"/>
            </p:custDataLst>
          </p:nvPr>
        </p:nvGrpSpPr>
        <p:grpSpPr>
          <a:xfrm>
            <a:off x="1790700" y="3276600"/>
            <a:ext cx="3810000" cy="2058194"/>
            <a:chOff x="266700" y="3276600"/>
            <a:chExt cx="3810000" cy="2058194"/>
          </a:xfrm>
        </p:grpSpPr>
        <p:grpSp>
          <p:nvGrpSpPr>
            <p:cNvPr id="23" name="Group 22"/>
            <p:cNvGrpSpPr/>
            <p:nvPr>
              <p:custDataLst>
                <p:tags r:id="rId4"/>
              </p:custDataLst>
            </p:nvPr>
          </p:nvGrpSpPr>
          <p:grpSpPr>
            <a:xfrm>
              <a:off x="266700" y="3276600"/>
              <a:ext cx="3810000" cy="2057400"/>
              <a:chOff x="914400" y="4191398"/>
              <a:chExt cx="3962400" cy="2667000"/>
            </a:xfrm>
            <a:solidFill>
              <a:schemeClr val="bg2">
                <a:lumMod val="50000"/>
              </a:schemeClr>
            </a:solidFill>
          </p:grpSpPr>
          <p:sp>
            <p:nvSpPr>
              <p:cNvPr id="18" name="Oval 17"/>
              <p:cNvSpPr/>
              <p:nvPr/>
            </p:nvSpPr>
            <p:spPr>
              <a:xfrm>
                <a:off x="914400" y="4191398"/>
                <a:ext cx="3962400" cy="2667000"/>
              </a:xfrm>
              <a:prstGeom prst="ellipse">
                <a:avLst/>
              </a:prstGeom>
              <a:ln>
                <a:no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endParaRPr lang="en-US" dirty="0">
                  <a:solidFill>
                    <a:schemeClr val="bg1"/>
                  </a:solidFill>
                </a:endParaRPr>
              </a:p>
            </p:txBody>
          </p:sp>
          <p:cxnSp>
            <p:nvCxnSpPr>
              <p:cNvPr id="20" name="Straight Connector 19"/>
              <p:cNvCxnSpPr/>
              <p:nvPr/>
            </p:nvCxnSpPr>
            <p:spPr>
              <a:xfrm rot="16200000" flipH="1">
                <a:off x="1562100" y="5524104"/>
                <a:ext cx="2667000" cy="1588"/>
              </a:xfrm>
              <a:prstGeom prst="line">
                <a:avLst/>
              </a:prstGeom>
              <a:grpFill/>
              <a:ln>
                <a:no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1219200" y="5047844"/>
                <a:ext cx="1524000" cy="1236805"/>
              </a:xfrm>
              <a:prstGeom prst="rect">
                <a:avLst/>
              </a:prstGeom>
              <a:noFill/>
              <a:ln>
                <a:noFill/>
              </a:ln>
            </p:spPr>
            <p:txBody>
              <a:bodyPr wrap="square" rtlCol="0">
                <a:spAutoFit/>
              </a:bodyPr>
              <a:lstStyle/>
              <a:p>
                <a:pPr algn="ctr"/>
                <a:r>
                  <a:rPr lang="en-US" sz="2800" dirty="0">
                    <a:solidFill>
                      <a:schemeClr val="tx1">
                        <a:lumMod val="65000"/>
                        <a:lumOff val="35000"/>
                      </a:schemeClr>
                    </a:solidFill>
                  </a:rPr>
                  <a:t>Outside skin</a:t>
                </a:r>
              </a:p>
            </p:txBody>
          </p:sp>
          <p:sp>
            <p:nvSpPr>
              <p:cNvPr id="22" name="TextBox 21"/>
              <p:cNvSpPr txBox="1"/>
              <p:nvPr/>
            </p:nvSpPr>
            <p:spPr>
              <a:xfrm>
                <a:off x="2971800" y="5047844"/>
                <a:ext cx="1524000" cy="1236805"/>
              </a:xfrm>
              <a:prstGeom prst="rect">
                <a:avLst/>
              </a:prstGeom>
              <a:noFill/>
              <a:ln>
                <a:noFill/>
              </a:ln>
            </p:spPr>
            <p:txBody>
              <a:bodyPr wrap="square" rtlCol="0">
                <a:spAutoFit/>
              </a:bodyPr>
              <a:lstStyle/>
              <a:p>
                <a:pPr algn="ctr"/>
                <a:r>
                  <a:rPr lang="en-US" sz="2800" dirty="0">
                    <a:solidFill>
                      <a:schemeClr val="tx1">
                        <a:lumMod val="65000"/>
                        <a:lumOff val="35000"/>
                      </a:schemeClr>
                    </a:solidFill>
                  </a:rPr>
                  <a:t>Inside skin</a:t>
                </a:r>
              </a:p>
            </p:txBody>
          </p:sp>
        </p:grpSp>
        <p:cxnSp>
          <p:nvCxnSpPr>
            <p:cNvPr id="30" name="Straight Connector 29"/>
            <p:cNvCxnSpPr>
              <a:stCxn id="18" idx="0"/>
              <a:endCxn id="18" idx="4"/>
            </p:cNvCxnSpPr>
            <p:nvPr/>
          </p:nvCxnSpPr>
          <p:spPr>
            <a:xfrm rot="16200000" flipH="1">
              <a:off x="1143000" y="4305300"/>
              <a:ext cx="2057400" cy="1588"/>
            </a:xfrm>
            <a:prstGeom prst="line">
              <a:avLst/>
            </a:prstGeom>
          </p:spPr>
          <p:style>
            <a:lnRef idx="1">
              <a:schemeClr val="accent1"/>
            </a:lnRef>
            <a:fillRef idx="0">
              <a:schemeClr val="accent1"/>
            </a:fillRef>
            <a:effectRef idx="0">
              <a:schemeClr val="accent1"/>
            </a:effectRef>
            <a:fontRef idx="minor">
              <a:schemeClr val="tx1"/>
            </a:fontRef>
          </p:style>
        </p:cxnSp>
      </p:grpSp>
      <p:sp>
        <p:nvSpPr>
          <p:cNvPr id="19" name="TextBox 18"/>
          <p:cNvSpPr txBox="1"/>
          <p:nvPr/>
        </p:nvSpPr>
        <p:spPr>
          <a:xfrm>
            <a:off x="6172200" y="5562601"/>
            <a:ext cx="3810000" cy="584775"/>
          </a:xfrm>
          <a:prstGeom prst="rect">
            <a:avLst/>
          </a:prstGeom>
          <a:noFill/>
          <a:ln>
            <a:noFill/>
          </a:ln>
        </p:spPr>
        <p:txBody>
          <a:bodyPr wrap="square" rtlCol="0">
            <a:spAutoFit/>
          </a:bodyPr>
          <a:lstStyle/>
          <a:p>
            <a:pPr algn="ctr"/>
            <a:r>
              <a:rPr lang="en-US" sz="3200" dirty="0"/>
              <a:t>give </a:t>
            </a:r>
            <a:r>
              <a:rPr lang="en-US" sz="3200" dirty="0">
                <a:solidFill>
                  <a:schemeClr val="tx1">
                    <a:lumMod val="85000"/>
                    <a:lumOff val="15000"/>
                  </a:schemeClr>
                </a:solidFill>
              </a:rPr>
              <a:t>rise</a:t>
            </a:r>
            <a:r>
              <a:rPr lang="en-US" sz="3200" dirty="0"/>
              <a:t> to suffering</a:t>
            </a:r>
          </a:p>
        </p:txBody>
      </p:sp>
    </p:spTree>
    <p:custDataLst>
      <p:tags r:id="rId1"/>
    </p:custDataLst>
    <p:extLst>
      <p:ext uri="{BB962C8B-B14F-4D97-AF65-F5344CB8AC3E}">
        <p14:creationId xmlns:p14="http://schemas.microsoft.com/office/powerpoint/2010/main" xmlns="" val="4224457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8"/>
                                        </p:tgtEl>
                                        <p:attrNameLst>
                                          <p:attrName>style.visibility</p:attrName>
                                        </p:attrNameLst>
                                      </p:cBhvr>
                                      <p:to>
                                        <p:strVal val="visible"/>
                                      </p:to>
                                    </p:set>
                                    <p:animEffect transition="in" filter="fade">
                                      <p:cBhvr>
                                        <p:cTn id="27" dur="2000"/>
                                        <p:tgtEl>
                                          <p:spTgt spid="28"/>
                                        </p:tgtEl>
                                      </p:cBhvr>
                                    </p:animEffect>
                                  </p:childTnLst>
                                </p:cTn>
                              </p:par>
                              <p:par>
                                <p:cTn id="28" presetID="9" presetClass="exit" presetSubtype="0" fill="hold" grpId="0" nodeType="withEffect">
                                  <p:stCondLst>
                                    <p:cond delay="0"/>
                                  </p:stCondLst>
                                  <p:childTnLst>
                                    <p:animEffect transition="out" filter="dissolve">
                                      <p:cBhvr>
                                        <p:cTn id="29" dur="500"/>
                                        <p:tgtEl>
                                          <p:spTgt spid="27"/>
                                        </p:tgtEl>
                                      </p:cBhvr>
                                    </p:animEffect>
                                    <p:set>
                                      <p:cBhvr>
                                        <p:cTn id="30" dur="1" fill="hold">
                                          <p:stCondLst>
                                            <p:cond delay="499"/>
                                          </p:stCondLst>
                                        </p:cTn>
                                        <p:tgtEl>
                                          <p:spTgt spid="27"/>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0" presetClass="exit" presetSubtype="0" fill="hold" grpId="1" nodeType="clickEffect">
                                  <p:stCondLst>
                                    <p:cond delay="0"/>
                                  </p:stCondLst>
                                  <p:childTnLst>
                                    <p:animEffect transition="out" filter="fade">
                                      <p:cBhvr>
                                        <p:cTn id="34" dur="2000"/>
                                        <p:tgtEl>
                                          <p:spTgt spid="15"/>
                                        </p:tgtEl>
                                      </p:cBhvr>
                                    </p:animEffect>
                                    <p:set>
                                      <p:cBhvr>
                                        <p:cTn id="35" dur="1" fill="hold">
                                          <p:stCondLst>
                                            <p:cond delay="1999"/>
                                          </p:stCondLst>
                                        </p:cTn>
                                        <p:tgtEl>
                                          <p:spTgt spid="15"/>
                                        </p:tgtEl>
                                        <p:attrNameLst>
                                          <p:attrName>style.visibility</p:attrName>
                                        </p:attrNameLst>
                                      </p:cBhvr>
                                      <p:to>
                                        <p:strVal val="hidden"/>
                                      </p:to>
                                    </p:set>
                                  </p:childTnLst>
                                </p:cTn>
                              </p:par>
                              <p:par>
                                <p:cTn id="36" presetID="10" presetClass="exit" presetSubtype="0" fill="hold" grpId="1" nodeType="withEffect">
                                  <p:stCondLst>
                                    <p:cond delay="0"/>
                                  </p:stCondLst>
                                  <p:childTnLst>
                                    <p:animEffect transition="out" filter="fade">
                                      <p:cBhvr>
                                        <p:cTn id="37" dur="2000"/>
                                        <p:tgtEl>
                                          <p:spTgt spid="19"/>
                                        </p:tgtEl>
                                      </p:cBhvr>
                                    </p:animEffect>
                                    <p:set>
                                      <p:cBhvr>
                                        <p:cTn id="38" dur="1" fill="hold">
                                          <p:stCondLst>
                                            <p:cond delay="1999"/>
                                          </p:stCondLst>
                                        </p:cTn>
                                        <p:tgtEl>
                                          <p:spTgt spid="1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7" grpId="0" animBg="1"/>
      <p:bldP spid="13" grpId="0"/>
      <p:bldP spid="15" grpId="0" animBg="1"/>
      <p:bldP spid="15" grpId="1" animBg="1"/>
      <p:bldP spid="26" grpId="0"/>
      <p:bldP spid="19" grpId="0"/>
      <p:bldP spid="19" grpId="1"/>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GUID" val="d0c46bf7-fc9f-4b4d-bbcc-b33e19f2c3df"/>
  <p:tag name="AUDIO_ID" val="321"/>
  <p:tag name="TIMELINE" val="15.4/17.9/30.6/37.8"/>
  <p:tag name="ELAPSEDTIME" val="48.1"/>
  <p:tag name="ANNOTATION_COUNT" val="0"/>
  <p:tag name="ARTICULATE_TITLE_TAG" val="Mindfulness: Concentration &amp; Spaciousness"/>
  <p:tag name="ARTICULATE_SLIDE_PAUSE" val="0"/>
  <p:tag name="ARTICULATE_NAV_LEVEL" val="1"/>
  <p:tag name="ARTICULATE_PLAYLIST_ID" val="-1"/>
  <p:tag name="ARTICULATE_LOCK_SLIDE" val="0"/>
  <p:tag name="ARTICULATE_SLIDE_NAV" val="1"/>
</p:tagLst>
</file>

<file path=ppt/tags/tag10.xml><?xml version="1.0" encoding="utf-8"?>
<p:tagLst xmlns:a="http://schemas.openxmlformats.org/drawingml/2006/main" xmlns:r="http://schemas.openxmlformats.org/officeDocument/2006/relationships" xmlns:p="http://schemas.openxmlformats.org/presentationml/2006/main">
  <p:tag name="ARTICULATE_PUBLISH_MODE" val="2"/>
</p:tagLst>
</file>

<file path=ppt/tags/tag11.xml><?xml version="1.0" encoding="utf-8"?>
<p:tagLst xmlns:a="http://schemas.openxmlformats.org/drawingml/2006/main" xmlns:r="http://schemas.openxmlformats.org/officeDocument/2006/relationships" xmlns:p="http://schemas.openxmlformats.org/presentationml/2006/main">
  <p:tag name="ARTICULATE_PUBLISH_MODE" val="2"/>
</p:tagLst>
</file>

<file path=ppt/tags/tag12.xml><?xml version="1.0" encoding="utf-8"?>
<p:tagLst xmlns:a="http://schemas.openxmlformats.org/drawingml/2006/main" xmlns:r="http://schemas.openxmlformats.org/officeDocument/2006/relationships" xmlns:p="http://schemas.openxmlformats.org/presentationml/2006/main">
  <p:tag name="ELAPSEDTIME" val="93.2"/>
  <p:tag name="ANNOTATION_COUNT" val="0"/>
  <p:tag name="ARTICULATE_SLIDE_GUID" val="8ab61cc8-8239-4931-87e8-0c55cae6fc7b"/>
  <p:tag name="ARTICULATE_SLIDE_NAV" val="8"/>
</p:tagLst>
</file>

<file path=ppt/tags/tag13.xml><?xml version="1.0" encoding="utf-8"?>
<p:tagLst xmlns:a="http://schemas.openxmlformats.org/drawingml/2006/main" xmlns:r="http://schemas.openxmlformats.org/officeDocument/2006/relationships" xmlns:p="http://schemas.openxmlformats.org/presentationml/2006/main">
  <p:tag name="ARTICULATE_PUBLISH_MODE" val="1"/>
</p:tagLst>
</file>

<file path=ppt/tags/tag14.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MARGIN_1" val="0"/>
  <p:tag name="MARGIN_2" val="36"/>
  <p:tag name="MARGIN_3" val="72"/>
  <p:tag name="MARGIN_4" val="108"/>
  <p:tag name="MARGIN_5" val="144"/>
  <p:tag name="FONT_SIZE" val="12"/>
</p:tagLst>
</file>

<file path=ppt/tags/tag15.xml><?xml version="1.0" encoding="utf-8"?>
<p:tagLst xmlns:a="http://schemas.openxmlformats.org/drawingml/2006/main" xmlns:r="http://schemas.openxmlformats.org/officeDocument/2006/relationships" xmlns:p="http://schemas.openxmlformats.org/presentationml/2006/main">
  <p:tag name="ELAPSEDTIME" val="23.8"/>
  <p:tag name="ANNOTATION_TYPE_1" val="0"/>
  <p:tag name="ANNOTATION_START_1" val="18.6"/>
  <p:tag name="ANNOTATION_TOP_1" val="215.6"/>
  <p:tag name="ANNOTATION_LEFT_1" val="270.8"/>
  <p:tag name="ANNOTATION_WIDTH_1" val="109.5"/>
  <p:tag name="ANNOTATION_HEIGHT_1" val="109.3"/>
  <p:tag name="ANNOTATION_ANIMATION_1" val="3"/>
  <p:tag name="ANNOTATION_ROTATION_1" val="0"/>
  <p:tag name="ANNOTATION_SUB_TYPE_1" val="2"/>
  <p:tag name="ANNOTATION_LOOP_COUNT_1" val="1"/>
  <p:tag name="ANNOTATION_BOX_RADIUS_1" val="0"/>
  <p:tag name="ANNOTATION_SCALE_1" val="125"/>
  <p:tag name="ANNOTATION_BORDER_ALPHA_1" val="100"/>
  <p:tag name="ANNOTATION_BORDER_COLOR_1" val="16777215"/>
  <p:tag name="ANNOTATION_FILL_COLOR_1" val="683492"/>
  <p:tag name="ANNOTATION_FILL_ALPHA_1" val="100"/>
  <p:tag name="ANNOTATION_BORDER_WIDTH_1" val="2"/>
  <p:tag name="ANNOTATION_COUNT" val="1"/>
  <p:tag name="ARTICULATE_SLIDE_GUID" val="b5fe5289-61cd-4446-9550-fb2bc09c2aee"/>
  <p:tag name="ARTICULATE_SLIDE_NAV" val="10"/>
</p:tagLst>
</file>

<file path=ppt/tags/tag16.xml><?xml version="1.0" encoding="utf-8"?>
<p:tagLst xmlns:a="http://schemas.openxmlformats.org/drawingml/2006/main" xmlns:r="http://schemas.openxmlformats.org/officeDocument/2006/relationships" xmlns:p="http://schemas.openxmlformats.org/presentationml/2006/main">
  <p:tag name="ARTICULATE_PUBLISH_MODE" val="1"/>
</p:tagLst>
</file>

<file path=ppt/tags/tag17.xml><?xml version="1.0" encoding="utf-8"?>
<p:tagLst xmlns:a="http://schemas.openxmlformats.org/drawingml/2006/main" xmlns:r="http://schemas.openxmlformats.org/officeDocument/2006/relationships" xmlns:p="http://schemas.openxmlformats.org/presentationml/2006/main">
  <p:tag name="ARTICULATE_PUBLISH_MODE" val="1"/>
</p:tagLst>
</file>

<file path=ppt/tags/tag18.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ags/tag19.xml><?xml version="1.0" encoding="utf-8"?>
<p:tagLst xmlns:a="http://schemas.openxmlformats.org/drawingml/2006/main" xmlns:r="http://schemas.openxmlformats.org/officeDocument/2006/relationships" xmlns:p="http://schemas.openxmlformats.org/presentationml/2006/main">
  <p:tag name="ELAPSEDTIME" val="69.9"/>
  <p:tag name="ANNOTATION_COUNT" val="0"/>
  <p:tag name="TIMELINE" val="6.70/25.00/41.60/43.20/51.10"/>
  <p:tag name="ARTICULATE_SLIDE_GUID" val="afa943b3-4dac-4915-b931-e33b8d48aa6f"/>
  <p:tag name="ARTICULATE_SLIDE_NAV" val="7"/>
</p:tagLst>
</file>

<file path=ppt/tags/tag2.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ags/tag20.xml><?xml version="1.0" encoding="utf-8"?>
<p:tagLst xmlns:a="http://schemas.openxmlformats.org/drawingml/2006/main" xmlns:r="http://schemas.openxmlformats.org/officeDocument/2006/relationships" xmlns:p="http://schemas.openxmlformats.org/presentationml/2006/main">
  <p:tag name="ARTICULATE_SLIDE_GUID" val="7e284fd5-07e7-4f00-94c5-0cf4b32e2c84"/>
  <p:tag name="AUDIO_ID" val="324"/>
  <p:tag name="TIMELINE" val="26.0/48.7/52.6/57.3/79.0/94.4"/>
  <p:tag name="ELAPSEDTIME" val="118.4"/>
  <p:tag name="ANNOTATION_COUNT" val="0"/>
  <p:tag name="ARTICULATE_TITLE_TAG" val="Basic problem giving rise to suffering"/>
  <p:tag name="ARTICULATE_SLIDE_PAUSE" val="0"/>
  <p:tag name="ARTICULATE_NAV_LEVEL" val="1"/>
  <p:tag name="ARTICULATE_PLAYLIST_ID" val="-1"/>
  <p:tag name="ARTICULATE_LOCK_SLIDE" val="0"/>
  <p:tag name="ARTICULATE_SLIDE_NAV" val="2"/>
</p:tagLst>
</file>

<file path=ppt/tags/tag21.xml><?xml version="1.0" encoding="utf-8"?>
<p:tagLst xmlns:a="http://schemas.openxmlformats.org/drawingml/2006/main" xmlns:r="http://schemas.openxmlformats.org/officeDocument/2006/relationships" xmlns:p="http://schemas.openxmlformats.org/presentationml/2006/main">
  <p:tag name="ARTICULATE_PUBLISH_MODE" val="2"/>
</p:tagLst>
</file>

<file path=ppt/tags/tag22.xml><?xml version="1.0" encoding="utf-8"?>
<p:tagLst xmlns:a="http://schemas.openxmlformats.org/drawingml/2006/main" xmlns:r="http://schemas.openxmlformats.org/officeDocument/2006/relationships" xmlns:p="http://schemas.openxmlformats.org/presentationml/2006/main">
  <p:tag name="ARTICULATE_PUBLISH_MODE" val="2"/>
</p:tagLst>
</file>

<file path=ppt/tags/tag23.xml><?xml version="1.0" encoding="utf-8"?>
<p:tagLst xmlns:a="http://schemas.openxmlformats.org/drawingml/2006/main" xmlns:r="http://schemas.openxmlformats.org/officeDocument/2006/relationships" xmlns:p="http://schemas.openxmlformats.org/presentationml/2006/main">
  <p:tag name="ARTICULATE_PUBLISH_MODE" val="2"/>
</p:tagLst>
</file>

<file path=ppt/tags/tag24.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MARGIN_1" val="0"/>
  <p:tag name="MARGIN_2" val="36"/>
  <p:tag name="MARGIN_3" val="72"/>
  <p:tag name="MARGIN_4" val="108"/>
  <p:tag name="MARGIN_5" val="144"/>
  <p:tag name="FONT_SIZE" val="12"/>
</p:tagLst>
</file>

<file path=ppt/tags/tag25.xml><?xml version="1.0" encoding="utf-8"?>
<p:tagLst xmlns:a="http://schemas.openxmlformats.org/drawingml/2006/main" xmlns:r="http://schemas.openxmlformats.org/officeDocument/2006/relationships" xmlns:p="http://schemas.openxmlformats.org/presentationml/2006/main">
  <p:tag name="ELAPSEDTIME" val="69.9"/>
  <p:tag name="ANNOTATION_COUNT" val="0"/>
  <p:tag name="TIMELINE" val="6.70/25.00/41.60/43.20/51.10"/>
  <p:tag name="ARTICULATE_SLIDE_GUID" val="afa943b3-4dac-4915-b931-e33b8d48aa6f"/>
  <p:tag name="ARTICULATE_SLIDE_NAV" val="7"/>
</p:tagLst>
</file>

<file path=ppt/tags/tag26.xml><?xml version="1.0" encoding="utf-8"?>
<p:tagLst xmlns:a="http://schemas.openxmlformats.org/drawingml/2006/main" xmlns:r="http://schemas.openxmlformats.org/officeDocument/2006/relationships" xmlns:p="http://schemas.openxmlformats.org/presentationml/2006/main">
  <p:tag name="ELAPSEDTIME" val="118.2"/>
  <p:tag name="ANNOTATION_COUNT" val="0"/>
  <p:tag name="TIMELINE" val="27.90/31.40/34.20/36.20/38.20/44.80/46.90/51.70/61.00/63.90/69.60/90.90/93.00"/>
  <p:tag name="ARTICULATE_SLIDE_GUID" val="c3d82316-7cde-4b6b-9746-eab33b278258"/>
  <p:tag name="ARTICULATE_SLIDE_NAV" val="2"/>
</p:tagLst>
</file>

<file path=ppt/tags/tag27.xml><?xml version="1.0" encoding="utf-8"?>
<p:tagLst xmlns:a="http://schemas.openxmlformats.org/drawingml/2006/main" xmlns:r="http://schemas.openxmlformats.org/officeDocument/2006/relationships" xmlns:p="http://schemas.openxmlformats.org/presentationml/2006/main">
  <p:tag name="ARTICULATE_PUBLISH_MODE" val="2"/>
</p:tagLst>
</file>

<file path=ppt/tags/tag28.xml><?xml version="1.0" encoding="utf-8"?>
<p:tagLst xmlns:a="http://schemas.openxmlformats.org/drawingml/2006/main" xmlns:r="http://schemas.openxmlformats.org/officeDocument/2006/relationships" xmlns:p="http://schemas.openxmlformats.org/presentationml/2006/main">
  <p:tag name="ARTICULATE_PUBLISH_MODE" val="1"/>
</p:tagLst>
</file>

<file path=ppt/tags/tag29.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MARGIN_1" val="0"/>
  <p:tag name="MARGIN_2" val="36"/>
  <p:tag name="MARGIN_3" val="72"/>
  <p:tag name="MARGIN_4" val="108"/>
  <p:tag name="MARGIN_5" val="144"/>
  <p:tag name="FONT_SIZE" val="12"/>
</p:tagLst>
</file>

<file path=ppt/tags/tag3.xml><?xml version="1.0" encoding="utf-8"?>
<p:tagLst xmlns:a="http://schemas.openxmlformats.org/drawingml/2006/main" xmlns:r="http://schemas.openxmlformats.org/officeDocument/2006/relationships" xmlns:p="http://schemas.openxmlformats.org/presentationml/2006/main">
  <p:tag name="ARTICULATE_SLIDE_GUID" val="7e284fd5-07e7-4f00-94c5-0cf4b32e2c84"/>
  <p:tag name="AUDIO_ID" val="324"/>
  <p:tag name="TIMELINE" val="26.0/48.7/52.6/57.3/79.0/94.4"/>
  <p:tag name="ELAPSEDTIME" val="118.4"/>
  <p:tag name="ANNOTATION_COUNT" val="0"/>
  <p:tag name="ARTICULATE_TITLE_TAG" val="Basic problem giving rise to suffering"/>
  <p:tag name="ARTICULATE_SLIDE_PAUSE" val="0"/>
  <p:tag name="ARTICULATE_NAV_LEVEL" val="1"/>
  <p:tag name="ARTICULATE_PLAYLIST_ID" val="-1"/>
  <p:tag name="ARTICULATE_LOCK_SLIDE" val="0"/>
  <p:tag name="ARTICULATE_SLIDE_NAV" val="2"/>
</p:tagLst>
</file>

<file path=ppt/tags/tag30.xml><?xml version="1.0" encoding="utf-8"?>
<p:tagLst xmlns:a="http://schemas.openxmlformats.org/drawingml/2006/main" xmlns:r="http://schemas.openxmlformats.org/officeDocument/2006/relationships" xmlns:p="http://schemas.openxmlformats.org/presentationml/2006/main">
  <p:tag name="AUDIO_ID" val="263"/>
  <p:tag name="ELAPSEDTIME" val="38.9"/>
  <p:tag name="ANNOTATION_COUNT" val="0"/>
  <p:tag name="ARTICULATE_SLIDE_GUID" val="5cf424d3-5eb3-4dfd-986c-ff245f265cb9"/>
  <p:tag name="ARTICULATE_SLIDE_NAV" val="3"/>
</p:tagLst>
</file>

<file path=ppt/tags/tag31.xml><?xml version="1.0" encoding="utf-8"?>
<p:tagLst xmlns:a="http://schemas.openxmlformats.org/drawingml/2006/main" xmlns:r="http://schemas.openxmlformats.org/officeDocument/2006/relationships" xmlns:p="http://schemas.openxmlformats.org/presentationml/2006/main">
  <p:tag name="ARTICULATE_PUBLISH_MODE" val="2"/>
</p:tagLst>
</file>

<file path=ppt/tags/tag32.xml><?xml version="1.0" encoding="utf-8"?>
<p:tagLst xmlns:a="http://schemas.openxmlformats.org/drawingml/2006/main" xmlns:r="http://schemas.openxmlformats.org/officeDocument/2006/relationships" xmlns:p="http://schemas.openxmlformats.org/presentationml/2006/main">
  <p:tag name="AUDIO_ID" val="264"/>
  <p:tag name="ELAPSEDTIME" val="30.7"/>
  <p:tag name="ANNOTATION_COUNT" val="0"/>
  <p:tag name="ARTICULATE_SLIDE_GUID" val="a9dd51ba-54d1-4467-903a-45a8da4de098"/>
  <p:tag name="ARTICULATE_SLIDE_NAV" val="4"/>
</p:tagLst>
</file>

<file path=ppt/tags/tag33.xml><?xml version="1.0" encoding="utf-8"?>
<p:tagLst xmlns:a="http://schemas.openxmlformats.org/drawingml/2006/main" xmlns:r="http://schemas.openxmlformats.org/officeDocument/2006/relationships" xmlns:p="http://schemas.openxmlformats.org/presentationml/2006/main">
  <p:tag name="ARTICULATE_PUBLISH_MODE" val="2"/>
</p:tagLst>
</file>

<file path=ppt/tags/tag34.xml><?xml version="1.0" encoding="utf-8"?>
<p:tagLst xmlns:a="http://schemas.openxmlformats.org/drawingml/2006/main" xmlns:r="http://schemas.openxmlformats.org/officeDocument/2006/relationships" xmlns:p="http://schemas.openxmlformats.org/presentationml/2006/main">
  <p:tag name="AUDIO_ID" val="264"/>
  <p:tag name="ELAPSEDTIME" val="30.7"/>
  <p:tag name="ANNOTATION_COUNT" val="0"/>
  <p:tag name="ARTICULATE_SLIDE_GUID" val="a9dd51ba-54d1-4467-903a-45a8da4de098"/>
  <p:tag name="ARTICULATE_SLIDE_NAV" val="4"/>
</p:tagLst>
</file>

<file path=ppt/tags/tag35.xml><?xml version="1.0" encoding="utf-8"?>
<p:tagLst xmlns:a="http://schemas.openxmlformats.org/drawingml/2006/main" xmlns:r="http://schemas.openxmlformats.org/officeDocument/2006/relationships" xmlns:p="http://schemas.openxmlformats.org/presentationml/2006/main">
  <p:tag name="ARTICULATE_PUBLISH_MODE" val="2"/>
</p:tagLst>
</file>

<file path=ppt/tags/tag36.xml><?xml version="1.0" encoding="utf-8"?>
<p:tagLst xmlns:a="http://schemas.openxmlformats.org/drawingml/2006/main" xmlns:r="http://schemas.openxmlformats.org/officeDocument/2006/relationships" xmlns:p="http://schemas.openxmlformats.org/presentationml/2006/main">
  <p:tag name="AUDIO_ID" val="259"/>
  <p:tag name="ANNOTATION_COUNT" val="0"/>
  <p:tag name="TIMELINE" val="66.76/66.77/66.78"/>
  <p:tag name="ELAPSEDTIME" val="67.994"/>
  <p:tag name="ARTICULATE_SLIDE_GUID" val="827afc65-9678-4ec2-83ca-9a9ba0a97a3c"/>
  <p:tag name="ARTICULATE_SLIDE_NAV" val="9"/>
</p:tagLst>
</file>

<file path=ppt/tags/tag37.xml><?xml version="1.0" encoding="utf-8"?>
<p:tagLst xmlns:a="http://schemas.openxmlformats.org/drawingml/2006/main" xmlns:r="http://schemas.openxmlformats.org/officeDocument/2006/relationships" xmlns:p="http://schemas.openxmlformats.org/presentationml/2006/main">
  <p:tag name="ARTICULATE_PUBLISH_MODE" val="2"/>
</p:tagLst>
</file>

<file path=ppt/tags/tag38.xml><?xml version="1.0" encoding="utf-8"?>
<p:tagLst xmlns:a="http://schemas.openxmlformats.org/drawingml/2006/main" xmlns:r="http://schemas.openxmlformats.org/officeDocument/2006/relationships" xmlns:p="http://schemas.openxmlformats.org/presentationml/2006/main">
  <p:tag name="ARTICULATE_PUBLISH_MODE" val="2"/>
</p:tagLst>
</file>

<file path=ppt/tags/tag39.xml><?xml version="1.0" encoding="utf-8"?>
<p:tagLst xmlns:a="http://schemas.openxmlformats.org/drawingml/2006/main" xmlns:r="http://schemas.openxmlformats.org/officeDocument/2006/relationships" xmlns:p="http://schemas.openxmlformats.org/presentationml/2006/main">
  <p:tag name="ARTICULATE_PUBLISH_MODE" val="1"/>
</p:tagLst>
</file>

<file path=ppt/tags/tag4.xml><?xml version="1.0" encoding="utf-8"?>
<p:tagLst xmlns:a="http://schemas.openxmlformats.org/drawingml/2006/main" xmlns:r="http://schemas.openxmlformats.org/officeDocument/2006/relationships" xmlns:p="http://schemas.openxmlformats.org/presentationml/2006/main">
  <p:tag name="ARTICULATE_PUBLISH_MODE" val="2"/>
</p:tagLst>
</file>

<file path=ppt/tags/tag40.xml><?xml version="1.0" encoding="utf-8"?>
<p:tagLst xmlns:a="http://schemas.openxmlformats.org/drawingml/2006/main" xmlns:r="http://schemas.openxmlformats.org/officeDocument/2006/relationships" xmlns:p="http://schemas.openxmlformats.org/presentationml/2006/main">
  <p:tag name="ARTICULATE_PUBLISH_MODE" val="1"/>
</p:tagLst>
</file>

<file path=ppt/tags/tag41.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MARGIN_1" val="0"/>
  <p:tag name="MARGIN_2" val="36"/>
  <p:tag name="MARGIN_3" val="72"/>
  <p:tag name="MARGIN_4" val="108"/>
  <p:tag name="MARGIN_5" val="144"/>
  <p:tag name="FONT_SIZE" val="12"/>
</p:tagLst>
</file>

<file path=ppt/tags/tag5.xml><?xml version="1.0" encoding="utf-8"?>
<p:tagLst xmlns:a="http://schemas.openxmlformats.org/drawingml/2006/main" xmlns:r="http://schemas.openxmlformats.org/officeDocument/2006/relationships" xmlns:p="http://schemas.openxmlformats.org/presentationml/2006/main">
  <p:tag name="ARTICULATE_PUBLISH_MODE" val="2"/>
</p:tagLst>
</file>

<file path=ppt/tags/tag6.xml><?xml version="1.0" encoding="utf-8"?>
<p:tagLst xmlns:a="http://schemas.openxmlformats.org/drawingml/2006/main" xmlns:r="http://schemas.openxmlformats.org/officeDocument/2006/relationships" xmlns:p="http://schemas.openxmlformats.org/presentationml/2006/main">
  <p:tag name="ARTICULATE_PUBLISH_MODE" val="2"/>
</p:tagLst>
</file>

<file path=ppt/tags/tag7.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MARGIN_1" val="0"/>
  <p:tag name="MARGIN_2" val="36"/>
  <p:tag name="MARGIN_3" val="72"/>
  <p:tag name="MARGIN_4" val="108"/>
  <p:tag name="MARGIN_5" val="144"/>
  <p:tag name="FONT_SIZE" val="12"/>
</p:tagLst>
</file>

<file path=ppt/tags/tag8.xml><?xml version="1.0" encoding="utf-8"?>
<p:tagLst xmlns:a="http://schemas.openxmlformats.org/drawingml/2006/main" xmlns:r="http://schemas.openxmlformats.org/officeDocument/2006/relationships" xmlns:p="http://schemas.openxmlformats.org/presentationml/2006/main">
  <p:tag name="AUDIO_ID" val="347"/>
  <p:tag name="TIMELINE" val="1.0/49.0"/>
  <p:tag name="ELAPSEDTIME" val="51.5"/>
  <p:tag name="ANNOTATION_COUNT" val="0"/>
  <p:tag name="ARTICULATE_TITLE_TAG" val="with two questions"/>
  <p:tag name="ARTICULATE_SLIDE_PAUSE" val="0"/>
  <p:tag name="ARTICULATE_NAV_LEVEL" val="1"/>
  <p:tag name="ARTICULATE_PLAYLIST_ID" val="-1"/>
  <p:tag name="ARTICULATE_LOCK_SLIDE" val="0"/>
  <p:tag name="ARTICULATE_SLIDE_NAV" val="4"/>
  <p:tag name="ARTICULATE_SLIDE_GUID" val="7e284fd5-07e7-4f00-94c5-0cf4b32e0347"/>
</p:tagLst>
</file>

<file path=ppt/tags/tag9.xml><?xml version="1.0" encoding="utf-8"?>
<p:tagLst xmlns:a="http://schemas.openxmlformats.org/drawingml/2006/main" xmlns:r="http://schemas.openxmlformats.org/officeDocument/2006/relationships" xmlns:p="http://schemas.openxmlformats.org/presentationml/2006/main">
  <p:tag name="ARTICULATE_PUBLISH_MODE" val="2"/>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407</TotalTime>
  <Words>2588</Words>
  <Application>Microsoft Office PowerPoint</Application>
  <PresentationFormat>Aangepast</PresentationFormat>
  <Paragraphs>310</Paragraphs>
  <Slides>38</Slides>
  <Notes>28</Notes>
  <HiddenSlides>0</HiddenSlides>
  <MMClips>0</MMClips>
  <ScaleCrop>false</ScaleCrop>
  <HeadingPairs>
    <vt:vector size="4" baseType="variant">
      <vt:variant>
        <vt:lpstr>Thema</vt:lpstr>
      </vt:variant>
      <vt:variant>
        <vt:i4>2</vt:i4>
      </vt:variant>
      <vt:variant>
        <vt:lpstr>Diatitels</vt:lpstr>
      </vt:variant>
      <vt:variant>
        <vt:i4>38</vt:i4>
      </vt:variant>
    </vt:vector>
  </HeadingPairs>
  <TitlesOfParts>
    <vt:vector size="40" baseType="lpstr">
      <vt:lpstr>Office Theme</vt:lpstr>
      <vt:lpstr>1_Office Theme</vt:lpstr>
      <vt:lpstr>Working with Difficult Moments: Behaviorally Speaking</vt:lpstr>
      <vt:lpstr> Aim of this workshop </vt:lpstr>
      <vt:lpstr>Difficult moments can arise</vt:lpstr>
      <vt:lpstr>Dia 4</vt:lpstr>
      <vt:lpstr>Setting up a context of prediction and control </vt:lpstr>
      <vt:lpstr>Setting up a context of prediction and control </vt:lpstr>
      <vt:lpstr>What’s hard for me right now…</vt:lpstr>
      <vt:lpstr>Mindfulness</vt:lpstr>
      <vt:lpstr>Dia 9</vt:lpstr>
      <vt:lpstr>During difficult moments…</vt:lpstr>
      <vt:lpstr>Dia 11</vt:lpstr>
      <vt:lpstr>As C becomes more flexible again, T attends to assessing and moving toward change</vt:lpstr>
      <vt:lpstr>Validation behaviorally speaking</vt:lpstr>
      <vt:lpstr>I. The bigger picture: shedding new light</vt:lpstr>
      <vt:lpstr>II. Labeling</vt:lpstr>
      <vt:lpstr>III. Alternative reaction</vt:lpstr>
      <vt:lpstr>IV. Harvesting</vt:lpstr>
      <vt:lpstr>First exercise</vt:lpstr>
      <vt:lpstr>Second exercise</vt:lpstr>
      <vt:lpstr>AND</vt:lpstr>
      <vt:lpstr>Third exercise</vt:lpstr>
      <vt:lpstr>Informal Exposure</vt:lpstr>
      <vt:lpstr>With invalidation, we learn…</vt:lpstr>
      <vt:lpstr>Dia 24</vt:lpstr>
      <vt:lpstr>Over time, we learn…</vt:lpstr>
      <vt:lpstr>Chain Analysis (aka functional analysis)</vt:lpstr>
      <vt:lpstr>Dia 27</vt:lpstr>
      <vt:lpstr>You (or me) in a context</vt:lpstr>
      <vt:lpstr>New cue…voila!  Changed organism</vt:lpstr>
      <vt:lpstr>New cue…voila!  Changed organism</vt:lpstr>
      <vt:lpstr>Dia 31</vt:lpstr>
      <vt:lpstr>Dia 32</vt:lpstr>
      <vt:lpstr>Set up</vt:lpstr>
      <vt:lpstr>Example phrasing</vt:lpstr>
      <vt:lpstr>Gently block avoidance(CRB1)  to shape flexibility (CRB2)</vt:lpstr>
      <vt:lpstr>Informal exposure</vt:lpstr>
      <vt:lpstr>Example phrasing</vt:lpstr>
      <vt:lpstr>Dia 38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Informal exposure</dc:title>
  <dc:creator>Kelly Koerner</dc:creator>
  <cp:lastModifiedBy>Jacqueline</cp:lastModifiedBy>
  <cp:revision>37</cp:revision>
  <dcterms:created xsi:type="dcterms:W3CDTF">2013-06-14T00:01:15Z</dcterms:created>
  <dcterms:modified xsi:type="dcterms:W3CDTF">2013-07-03T14:56:37Z</dcterms:modified>
</cp:coreProperties>
</file>